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264" r:id="rId4"/>
    <p:sldId id="312" r:id="rId5"/>
    <p:sldId id="325" r:id="rId6"/>
    <p:sldId id="326" r:id="rId7"/>
    <p:sldId id="269" r:id="rId8"/>
    <p:sldId id="270" r:id="rId9"/>
    <p:sldId id="327" r:id="rId10"/>
    <p:sldId id="332" r:id="rId11"/>
    <p:sldId id="256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AU" initials="S" lastIdx="1" clrIdx="0">
    <p:extLst>
      <p:ext uri="{19B8F6BF-5375-455C-9EA6-DF929625EA0E}">
        <p15:presenceInfo xmlns:p15="http://schemas.microsoft.com/office/powerpoint/2012/main" userId="SI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18A"/>
    <a:srgbClr val="5CD6D3"/>
    <a:srgbClr val="AA8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4T09:34:20.963" idx="1">
    <p:pos x="1728" y="1345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5815E-32DE-470F-8963-8943FE850E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8D7C2A5-CB9E-47E5-8A08-69AF32B61354}">
      <dgm:prSet custT="1"/>
      <dgm:spPr/>
      <dgm:t>
        <a:bodyPr/>
        <a:lstStyle/>
        <a:p>
          <a:pPr algn="ctr"/>
          <a:r>
            <a:rPr lang="es-ES" sz="3000" b="1" dirty="0"/>
            <a:t>POLITICA       </a:t>
          </a:r>
          <a:r>
            <a:rPr lang="es-ES" sz="3000" dirty="0"/>
            <a:t>Proyectos y actividades  diseñados para satisfacer necesidades de la sociedad</a:t>
          </a:r>
          <a:endParaRPr lang="es-CO" sz="3000" dirty="0"/>
        </a:p>
      </dgm:t>
    </dgm:pt>
    <dgm:pt modelId="{E8EE1D35-166E-466C-B1C8-84C85BBE7EBE}" type="parTrans" cxnId="{AF13C85F-DEAE-463F-8405-E39B867E3591}">
      <dgm:prSet/>
      <dgm:spPr/>
      <dgm:t>
        <a:bodyPr/>
        <a:lstStyle/>
        <a:p>
          <a:endParaRPr lang="es-CO"/>
        </a:p>
      </dgm:t>
    </dgm:pt>
    <dgm:pt modelId="{71014ED2-13A6-4C23-84DE-D4DB37D656CB}" type="sibTrans" cxnId="{AF13C85F-DEAE-463F-8405-E39B867E3591}">
      <dgm:prSet/>
      <dgm:spPr/>
      <dgm:t>
        <a:bodyPr/>
        <a:lstStyle/>
        <a:p>
          <a:endParaRPr lang="es-CO"/>
        </a:p>
      </dgm:t>
    </dgm:pt>
    <dgm:pt modelId="{F9A1B8B4-B945-4CBB-B73C-456C8D82AD20}">
      <dgm:prSet custT="1"/>
      <dgm:spPr/>
      <dgm:t>
        <a:bodyPr/>
        <a:lstStyle/>
        <a:p>
          <a:pPr rtl="0"/>
          <a:r>
            <a:rPr lang="es-ES" sz="3000" b="1" i="0" u="none" dirty="0"/>
            <a:t>La Política de Participación Social en Salud </a:t>
          </a:r>
          <a:r>
            <a:rPr lang="es-ES" sz="3000" b="0" i="0" u="none" dirty="0"/>
            <a:t>busca dar respuesta a necesidades que afectan la participación en salud en la perspectiva de dar cumplimiento al marco legal vigente y al cumplimiento de los derechos a la participación y a la salud.</a:t>
          </a:r>
          <a:r>
            <a:rPr lang="es-ES" sz="3000" b="0" i="0" dirty="0"/>
            <a:t>​</a:t>
          </a:r>
          <a:endParaRPr lang="es-CO" sz="3000" dirty="0"/>
        </a:p>
      </dgm:t>
    </dgm:pt>
    <dgm:pt modelId="{9E487A20-6B2E-42EF-8DF5-A8A44529D29D}" type="parTrans" cxnId="{18696983-216F-4AF3-B5D0-9F66A433B4F7}">
      <dgm:prSet/>
      <dgm:spPr/>
      <dgm:t>
        <a:bodyPr/>
        <a:lstStyle/>
        <a:p>
          <a:endParaRPr lang="es-CO"/>
        </a:p>
      </dgm:t>
    </dgm:pt>
    <dgm:pt modelId="{0BA4604B-FF37-4CA8-8271-30B04FA4C4AA}" type="sibTrans" cxnId="{18696983-216F-4AF3-B5D0-9F66A433B4F7}">
      <dgm:prSet/>
      <dgm:spPr/>
      <dgm:t>
        <a:bodyPr/>
        <a:lstStyle/>
        <a:p>
          <a:endParaRPr lang="es-CO"/>
        </a:p>
      </dgm:t>
    </dgm:pt>
    <dgm:pt modelId="{D9EC63B3-A575-4C80-A721-28135C221C59}" type="pres">
      <dgm:prSet presAssocID="{0565815E-32DE-470F-8963-8943FE850E89}" presName="Name0" presStyleCnt="0">
        <dgm:presLayoutVars>
          <dgm:chMax val="7"/>
          <dgm:chPref val="7"/>
          <dgm:dir/>
        </dgm:presLayoutVars>
      </dgm:prSet>
      <dgm:spPr/>
    </dgm:pt>
    <dgm:pt modelId="{C3A5379B-CCD0-4C45-84CB-A2503499B43D}" type="pres">
      <dgm:prSet presAssocID="{0565815E-32DE-470F-8963-8943FE850E89}" presName="Name1" presStyleCnt="0"/>
      <dgm:spPr/>
    </dgm:pt>
    <dgm:pt modelId="{BC7D5910-FBEA-4791-9968-BF56B15F161B}" type="pres">
      <dgm:prSet presAssocID="{0565815E-32DE-470F-8963-8943FE850E89}" presName="cycle" presStyleCnt="0"/>
      <dgm:spPr/>
    </dgm:pt>
    <dgm:pt modelId="{CBB9BD1E-AD2F-44A7-9729-8B7B08F62F86}" type="pres">
      <dgm:prSet presAssocID="{0565815E-32DE-470F-8963-8943FE850E89}" presName="srcNode" presStyleLbl="node1" presStyleIdx="0" presStyleCnt="2"/>
      <dgm:spPr/>
    </dgm:pt>
    <dgm:pt modelId="{49D393A8-33BB-46A9-8924-291D7D247530}" type="pres">
      <dgm:prSet presAssocID="{0565815E-32DE-470F-8963-8943FE850E89}" presName="conn" presStyleLbl="parChTrans1D2" presStyleIdx="0" presStyleCnt="1" custScaleX="101104" custLinFactNeighborX="182" custLinFactNeighborY="0"/>
      <dgm:spPr/>
    </dgm:pt>
    <dgm:pt modelId="{5837D0B1-903F-4ED8-AD1D-84679E0643EC}" type="pres">
      <dgm:prSet presAssocID="{0565815E-32DE-470F-8963-8943FE850E89}" presName="extraNode" presStyleLbl="node1" presStyleIdx="0" presStyleCnt="2"/>
      <dgm:spPr/>
    </dgm:pt>
    <dgm:pt modelId="{58A460A3-8659-420C-A790-2C65215CB0CF}" type="pres">
      <dgm:prSet presAssocID="{0565815E-32DE-470F-8963-8943FE850E89}" presName="dstNode" presStyleLbl="node1" presStyleIdx="0" presStyleCnt="2"/>
      <dgm:spPr/>
    </dgm:pt>
    <dgm:pt modelId="{91BD473F-EB24-4667-A662-2BE21BCB6045}" type="pres">
      <dgm:prSet presAssocID="{A8D7C2A5-CB9E-47E5-8A08-69AF32B61354}" presName="text_1" presStyleLbl="node1" presStyleIdx="0" presStyleCnt="2" custScaleX="102502" custLinFactNeighborY="-10940">
        <dgm:presLayoutVars>
          <dgm:bulletEnabled val="1"/>
        </dgm:presLayoutVars>
      </dgm:prSet>
      <dgm:spPr/>
    </dgm:pt>
    <dgm:pt modelId="{A4FF3D74-C6C6-4D74-98FB-8AAFFE6FAAF7}" type="pres">
      <dgm:prSet presAssocID="{A8D7C2A5-CB9E-47E5-8A08-69AF32B61354}" presName="accent_1" presStyleCnt="0"/>
      <dgm:spPr/>
    </dgm:pt>
    <dgm:pt modelId="{9A3F7199-6A99-4670-9C12-4EE83D042BC9}" type="pres">
      <dgm:prSet presAssocID="{A8D7C2A5-CB9E-47E5-8A08-69AF32B61354}" presName="accentRepeatNode" presStyleLbl="solidFgAcc1" presStyleIdx="0" presStyleCnt="2" custAng="20065529" custScaleX="118653" custScaleY="113948" custLinFactNeighborX="6147" custLinFactNeighborY="-17191"/>
      <dgm:spPr>
        <a:blipFill rotWithShape="0">
          <a:blip xmlns:r="http://schemas.openxmlformats.org/officeDocument/2006/relationships" r:embed="rId1"/>
          <a:srcRect/>
          <a:stretch>
            <a:fillRect l="-33000" r="-33000"/>
          </a:stretch>
        </a:blipFill>
      </dgm:spPr>
    </dgm:pt>
    <dgm:pt modelId="{06E9D0CA-789D-40EC-8DE5-2CBCBD9F75C0}" type="pres">
      <dgm:prSet presAssocID="{F9A1B8B4-B945-4CBB-B73C-456C8D82AD20}" presName="text_2" presStyleLbl="node1" presStyleIdx="1" presStyleCnt="2" custScaleX="104105" custScaleY="169643" custLinFactNeighborX="-259" custLinFactNeighborY="-1223">
        <dgm:presLayoutVars>
          <dgm:bulletEnabled val="1"/>
        </dgm:presLayoutVars>
      </dgm:prSet>
      <dgm:spPr/>
    </dgm:pt>
    <dgm:pt modelId="{46DF90ED-4E53-49FC-A6D6-5E5517392DDD}" type="pres">
      <dgm:prSet presAssocID="{F9A1B8B4-B945-4CBB-B73C-456C8D82AD20}" presName="accent_2" presStyleCnt="0"/>
      <dgm:spPr/>
    </dgm:pt>
    <dgm:pt modelId="{26687A93-AB2C-4C88-9849-DC9AA6CA434E}" type="pres">
      <dgm:prSet presAssocID="{F9A1B8B4-B945-4CBB-B73C-456C8D82AD20}" presName="accentRepeatNode" presStyleLbl="solidFgAcc1" presStyleIdx="1" presStyleCnt="2" custAng="198710" custScaleX="101192" custScaleY="131594" custLinFactNeighborX="1672" custLinFactNeighborY="-978"/>
      <dgm:spPr>
        <a:blipFill rotWithShape="0">
          <a:blip xmlns:r="http://schemas.openxmlformats.org/officeDocument/2006/relationships" r:embed="rId2"/>
          <a:srcRect/>
          <a:stretch>
            <a:fillRect l="-12000" r="-12000"/>
          </a:stretch>
        </a:blipFill>
      </dgm:spPr>
    </dgm:pt>
  </dgm:ptLst>
  <dgm:cxnLst>
    <dgm:cxn modelId="{287D1107-06B9-4DA4-97AA-33923BAC666C}" type="presOf" srcId="{0565815E-32DE-470F-8963-8943FE850E89}" destId="{D9EC63B3-A575-4C80-A721-28135C221C59}" srcOrd="0" destOrd="0" presId="urn:microsoft.com/office/officeart/2008/layout/VerticalCurvedList"/>
    <dgm:cxn modelId="{9E501B36-003C-4F99-ADF2-8C4DB5157E7D}" type="presOf" srcId="{A8D7C2A5-CB9E-47E5-8A08-69AF32B61354}" destId="{91BD473F-EB24-4667-A662-2BE21BCB6045}" srcOrd="0" destOrd="0" presId="urn:microsoft.com/office/officeart/2008/layout/VerticalCurvedList"/>
    <dgm:cxn modelId="{AF13C85F-DEAE-463F-8405-E39B867E3591}" srcId="{0565815E-32DE-470F-8963-8943FE850E89}" destId="{A8D7C2A5-CB9E-47E5-8A08-69AF32B61354}" srcOrd="0" destOrd="0" parTransId="{E8EE1D35-166E-466C-B1C8-84C85BBE7EBE}" sibTransId="{71014ED2-13A6-4C23-84DE-D4DB37D656CB}"/>
    <dgm:cxn modelId="{18696983-216F-4AF3-B5D0-9F66A433B4F7}" srcId="{0565815E-32DE-470F-8963-8943FE850E89}" destId="{F9A1B8B4-B945-4CBB-B73C-456C8D82AD20}" srcOrd="1" destOrd="0" parTransId="{9E487A20-6B2E-42EF-8DF5-A8A44529D29D}" sibTransId="{0BA4604B-FF37-4CA8-8271-30B04FA4C4AA}"/>
    <dgm:cxn modelId="{648C2BB5-DE5B-4BC3-84C9-9797400C93EF}" type="presOf" srcId="{F9A1B8B4-B945-4CBB-B73C-456C8D82AD20}" destId="{06E9D0CA-789D-40EC-8DE5-2CBCBD9F75C0}" srcOrd="0" destOrd="0" presId="urn:microsoft.com/office/officeart/2008/layout/VerticalCurvedList"/>
    <dgm:cxn modelId="{F5D0BCFD-C389-4F2E-BE6C-C4C38CB1A978}" type="presOf" srcId="{71014ED2-13A6-4C23-84DE-D4DB37D656CB}" destId="{49D393A8-33BB-46A9-8924-291D7D247530}" srcOrd="0" destOrd="0" presId="urn:microsoft.com/office/officeart/2008/layout/VerticalCurvedList"/>
    <dgm:cxn modelId="{28561391-D5FC-4169-AC2D-FD0DF64244C5}" type="presParOf" srcId="{D9EC63B3-A575-4C80-A721-28135C221C59}" destId="{C3A5379B-CCD0-4C45-84CB-A2503499B43D}" srcOrd="0" destOrd="0" presId="urn:microsoft.com/office/officeart/2008/layout/VerticalCurvedList"/>
    <dgm:cxn modelId="{2A1C295D-7CF9-4483-BA40-C38B3710ECB6}" type="presParOf" srcId="{C3A5379B-CCD0-4C45-84CB-A2503499B43D}" destId="{BC7D5910-FBEA-4791-9968-BF56B15F161B}" srcOrd="0" destOrd="0" presId="urn:microsoft.com/office/officeart/2008/layout/VerticalCurvedList"/>
    <dgm:cxn modelId="{CF68E2BA-6972-4EFE-9036-FA2A50E81A97}" type="presParOf" srcId="{BC7D5910-FBEA-4791-9968-BF56B15F161B}" destId="{CBB9BD1E-AD2F-44A7-9729-8B7B08F62F86}" srcOrd="0" destOrd="0" presId="urn:microsoft.com/office/officeart/2008/layout/VerticalCurvedList"/>
    <dgm:cxn modelId="{2A5243A1-DE8B-4F1F-A923-C396633510BC}" type="presParOf" srcId="{BC7D5910-FBEA-4791-9968-BF56B15F161B}" destId="{49D393A8-33BB-46A9-8924-291D7D247530}" srcOrd="1" destOrd="0" presId="urn:microsoft.com/office/officeart/2008/layout/VerticalCurvedList"/>
    <dgm:cxn modelId="{3AE72228-D455-4F71-821E-67FA093F0DB2}" type="presParOf" srcId="{BC7D5910-FBEA-4791-9968-BF56B15F161B}" destId="{5837D0B1-903F-4ED8-AD1D-84679E0643EC}" srcOrd="2" destOrd="0" presId="urn:microsoft.com/office/officeart/2008/layout/VerticalCurvedList"/>
    <dgm:cxn modelId="{F7534C0D-13A6-40AA-A89D-9778792A774C}" type="presParOf" srcId="{BC7D5910-FBEA-4791-9968-BF56B15F161B}" destId="{58A460A3-8659-420C-A790-2C65215CB0CF}" srcOrd="3" destOrd="0" presId="urn:microsoft.com/office/officeart/2008/layout/VerticalCurvedList"/>
    <dgm:cxn modelId="{8AA1100C-578E-4074-B894-99236EB45AF9}" type="presParOf" srcId="{C3A5379B-CCD0-4C45-84CB-A2503499B43D}" destId="{91BD473F-EB24-4667-A662-2BE21BCB6045}" srcOrd="1" destOrd="0" presId="urn:microsoft.com/office/officeart/2008/layout/VerticalCurvedList"/>
    <dgm:cxn modelId="{18FBC808-C75D-4CAC-963D-CC65D9F7187B}" type="presParOf" srcId="{C3A5379B-CCD0-4C45-84CB-A2503499B43D}" destId="{A4FF3D74-C6C6-4D74-98FB-8AAFFE6FAAF7}" srcOrd="2" destOrd="0" presId="urn:microsoft.com/office/officeart/2008/layout/VerticalCurvedList"/>
    <dgm:cxn modelId="{8E5D0455-352A-4D51-AB4D-7B38D67A9D1C}" type="presParOf" srcId="{A4FF3D74-C6C6-4D74-98FB-8AAFFE6FAAF7}" destId="{9A3F7199-6A99-4670-9C12-4EE83D042BC9}" srcOrd="0" destOrd="0" presId="urn:microsoft.com/office/officeart/2008/layout/VerticalCurvedList"/>
    <dgm:cxn modelId="{7451E0AD-E5FD-411D-87E5-B076116FD2E1}" type="presParOf" srcId="{C3A5379B-CCD0-4C45-84CB-A2503499B43D}" destId="{06E9D0CA-789D-40EC-8DE5-2CBCBD9F75C0}" srcOrd="3" destOrd="0" presId="urn:microsoft.com/office/officeart/2008/layout/VerticalCurvedList"/>
    <dgm:cxn modelId="{740B798B-6004-4847-9130-F07AA2FBE425}" type="presParOf" srcId="{C3A5379B-CCD0-4C45-84CB-A2503499B43D}" destId="{46DF90ED-4E53-49FC-A6D6-5E5517392DDD}" srcOrd="4" destOrd="0" presId="urn:microsoft.com/office/officeart/2008/layout/VerticalCurvedList"/>
    <dgm:cxn modelId="{7A6A7CF3-9885-4AFC-B7D3-1D096DEE3836}" type="presParOf" srcId="{46DF90ED-4E53-49FC-A6D6-5E5517392DDD}" destId="{26687A93-AB2C-4C88-9849-DC9AA6CA43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64026-B1AF-D349-8328-22689297E57B}" type="doc">
      <dgm:prSet loTypeId="urn:microsoft.com/office/officeart/2005/8/layout/gear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BFC26A7-5E85-6F43-8786-287C95A7C09F}">
      <dgm:prSet phldrT="[Texto]" custT="1"/>
      <dgm:spPr>
        <a:gradFill rotWithShape="0">
          <a:gsLst>
            <a:gs pos="51350">
              <a:srgbClr val="6F32A1"/>
            </a:gs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61000">
              <a:srgbClr val="AF218A"/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sz="3500" b="1" i="0" dirty="0"/>
            <a:t>EDUCACIÓ</a:t>
          </a:r>
          <a:r>
            <a:rPr lang="es-CO" sz="3500" b="0" i="0" dirty="0"/>
            <a:t>N</a:t>
          </a:r>
          <a:r>
            <a:rPr lang="es-CO" sz="2000" b="0" i="0" dirty="0"/>
            <a:t> . </a:t>
          </a:r>
        </a:p>
        <a:p>
          <a:pPr>
            <a:buFont typeface="Arial" panose="020B0604020202020204" pitchFamily="34" charset="0"/>
            <a:buChar char="•"/>
          </a:pPr>
          <a:r>
            <a:rPr lang="es-CO" sz="2500" b="1" i="0" dirty="0">
              <a:solidFill>
                <a:schemeClr val="tx1"/>
              </a:solidFill>
            </a:rPr>
            <a:t>Cualifica a sujetos y permite la apropieacion de saberes y capacidades​  </a:t>
          </a:r>
          <a:endParaRPr lang="es-ES" sz="2500" b="1" dirty="0">
            <a:solidFill>
              <a:schemeClr val="tx1"/>
            </a:solidFill>
          </a:endParaRPr>
        </a:p>
      </dgm:t>
    </dgm:pt>
    <dgm:pt modelId="{89ADDF55-3E0B-B142-BEAB-9FC35C4897FD}" type="parTrans" cxnId="{B66C9BC6-47A8-694B-BB2F-2DEAA3C7756B}">
      <dgm:prSet/>
      <dgm:spPr/>
      <dgm:t>
        <a:bodyPr/>
        <a:lstStyle/>
        <a:p>
          <a:endParaRPr lang="es-ES"/>
        </a:p>
      </dgm:t>
    </dgm:pt>
    <dgm:pt modelId="{07BF7724-74BF-B942-A007-1E266DA3D291}" type="sibTrans" cxnId="{B66C9BC6-47A8-694B-BB2F-2DEAA3C7756B}">
      <dgm:prSet/>
      <dgm:spPr>
        <a:solidFill>
          <a:srgbClr val="7030A0"/>
        </a:solidFill>
      </dgm:spPr>
      <dgm:t>
        <a:bodyPr/>
        <a:lstStyle/>
        <a:p>
          <a:endParaRPr lang="es-ES"/>
        </a:p>
      </dgm:t>
    </dgm:pt>
    <dgm:pt modelId="{D9CE3A52-F3C9-EE4D-AEB5-6813E738D1B3}">
      <dgm:prSet phldrT="[Texto]" custT="1"/>
      <dgm:spPr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7000">
              <a:schemeClr val="accent4">
                <a:lumMod val="60000"/>
                <a:lumOff val="4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CO" sz="4000" b="1" i="0" dirty="0">
              <a:solidFill>
                <a:srgbClr val="00B0F0"/>
              </a:solidFill>
            </a:rPr>
            <a:t>  GESTIÓN</a:t>
          </a:r>
          <a:r>
            <a:rPr lang="es-CO" sz="4000" b="0" i="0" dirty="0">
              <a:solidFill>
                <a:srgbClr val="00B0F0"/>
              </a:solidFill>
            </a:rPr>
            <a:t>, </a:t>
          </a:r>
        </a:p>
        <a:p>
          <a:r>
            <a:rPr lang="es-CO" sz="3000" b="1" i="0" dirty="0">
              <a:solidFill>
                <a:schemeClr val="tx1"/>
              </a:solidFill>
            </a:rPr>
            <a:t>condiciones operativas necesarias para garantizar la paricipación</a:t>
          </a:r>
          <a:endParaRPr lang="es-ES" sz="3000" b="1" dirty="0">
            <a:solidFill>
              <a:schemeClr val="tx1"/>
            </a:solidFill>
          </a:endParaRPr>
        </a:p>
      </dgm:t>
    </dgm:pt>
    <dgm:pt modelId="{D6EFD464-6232-6A4B-8F2D-5F6EB277ACE7}" type="parTrans" cxnId="{FE255CB6-A864-B34F-9030-B8863AA45975}">
      <dgm:prSet/>
      <dgm:spPr/>
      <dgm:t>
        <a:bodyPr/>
        <a:lstStyle/>
        <a:p>
          <a:endParaRPr lang="es-ES"/>
        </a:p>
      </dgm:t>
    </dgm:pt>
    <dgm:pt modelId="{169BDDCE-2580-3F4B-B876-C8E4D4E1B4F6}" type="sibTrans" cxnId="{FE255CB6-A864-B34F-9030-B8863AA45975}">
      <dgm:prSet/>
      <dgm:spPr>
        <a:solidFill>
          <a:srgbClr val="7030A0"/>
        </a:solidFill>
      </dgm:spPr>
      <dgm:t>
        <a:bodyPr/>
        <a:lstStyle/>
        <a:p>
          <a:endParaRPr lang="es-ES"/>
        </a:p>
      </dgm:t>
    </dgm:pt>
    <dgm:pt modelId="{301219D4-C9DD-F448-8904-B94AE9EFC7DB}">
      <dgm:prSet phldrT="[Texto]" custT="1"/>
      <dgm:spPr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CO" sz="3000" b="1" i="0" dirty="0"/>
            <a:t>                 </a:t>
          </a:r>
          <a:r>
            <a:rPr lang="es-CO" sz="2800" b="1" i="0" dirty="0"/>
            <a:t>COMUNICACIÓN</a:t>
          </a:r>
          <a:r>
            <a:rPr lang="es-CO" sz="2800" b="0" i="0" dirty="0"/>
            <a:t> </a:t>
          </a:r>
          <a:r>
            <a:rPr lang="es-CO" sz="2500" b="1" i="0" dirty="0">
              <a:solidFill>
                <a:schemeClr val="tx1"/>
              </a:solidFill>
            </a:rPr>
            <a:t>Posibilita la interacción Institución-Ciudadanía para garantizar el  acceso a la información​</a:t>
          </a:r>
          <a:endParaRPr lang="es-ES" sz="2500" b="1" dirty="0">
            <a:solidFill>
              <a:schemeClr val="tx1"/>
            </a:solidFill>
          </a:endParaRPr>
        </a:p>
      </dgm:t>
    </dgm:pt>
    <dgm:pt modelId="{D7319E9B-02CD-2A40-9235-5263E42C16ED}" type="parTrans" cxnId="{AF5078E2-46DF-6942-B499-356119F01FE9}">
      <dgm:prSet/>
      <dgm:spPr/>
      <dgm:t>
        <a:bodyPr/>
        <a:lstStyle/>
        <a:p>
          <a:endParaRPr lang="es-ES"/>
        </a:p>
      </dgm:t>
    </dgm:pt>
    <dgm:pt modelId="{71AD7C49-95C3-3443-BF1B-8338FFB94B1E}" type="sibTrans" cxnId="{AF5078E2-46DF-6942-B499-356119F01FE9}">
      <dgm:prSet/>
      <dgm:spPr/>
      <dgm:t>
        <a:bodyPr/>
        <a:lstStyle/>
        <a:p>
          <a:endParaRPr lang="es-ES"/>
        </a:p>
      </dgm:t>
    </dgm:pt>
    <dgm:pt modelId="{6E080D40-76CD-E94D-9112-01EA3F61CC68}">
      <dgm:prSet phldrT="[Texto]" custT="1"/>
      <dgm:spPr/>
      <dgm:t>
        <a:bodyPr/>
        <a:lstStyle/>
        <a:p>
          <a:endParaRPr lang="es-ES" dirty="0"/>
        </a:p>
      </dgm:t>
    </dgm:pt>
    <dgm:pt modelId="{C3BC26ED-5880-2C4E-AD14-2A617F6349FC}" type="parTrans" cxnId="{15B1D0B7-A309-244F-80CA-023574CD6B1D}">
      <dgm:prSet/>
      <dgm:spPr/>
      <dgm:t>
        <a:bodyPr/>
        <a:lstStyle/>
        <a:p>
          <a:endParaRPr lang="es-ES"/>
        </a:p>
      </dgm:t>
    </dgm:pt>
    <dgm:pt modelId="{88ECD608-321D-2246-874D-2843638151FB}" type="sibTrans" cxnId="{15B1D0B7-A309-244F-80CA-023574CD6B1D}">
      <dgm:prSet/>
      <dgm:spPr/>
      <dgm:t>
        <a:bodyPr/>
        <a:lstStyle/>
        <a:p>
          <a:endParaRPr lang="es-ES"/>
        </a:p>
      </dgm:t>
    </dgm:pt>
    <dgm:pt modelId="{7DFBC05D-4C7F-9247-AD21-5EB11543CBA7}" type="pres">
      <dgm:prSet presAssocID="{EAE64026-B1AF-D349-8328-22689297E57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93CE6F-3418-6040-BD5D-116980EB931E}" type="pres">
      <dgm:prSet presAssocID="{EBFC26A7-5E85-6F43-8786-287C95A7C09F}" presName="gear1" presStyleLbl="node1" presStyleIdx="0" presStyleCnt="3" custAng="720000" custScaleX="166720" custScaleY="115183" custLinFactNeighborX="16572" custLinFactNeighborY="-7442">
        <dgm:presLayoutVars>
          <dgm:chMax val="1"/>
          <dgm:bulletEnabled val="1"/>
        </dgm:presLayoutVars>
      </dgm:prSet>
      <dgm:spPr/>
    </dgm:pt>
    <dgm:pt modelId="{B78E97A7-CDFD-6546-8445-EE56AF096D0D}" type="pres">
      <dgm:prSet presAssocID="{EBFC26A7-5E85-6F43-8786-287C95A7C09F}" presName="gear1srcNode" presStyleLbl="node1" presStyleIdx="0" presStyleCnt="3"/>
      <dgm:spPr/>
    </dgm:pt>
    <dgm:pt modelId="{FD4FDD90-7476-D746-AD66-8686A8FB0B50}" type="pres">
      <dgm:prSet presAssocID="{EBFC26A7-5E85-6F43-8786-287C95A7C09F}" presName="gear1dstNode" presStyleLbl="node1" presStyleIdx="0" presStyleCnt="3"/>
      <dgm:spPr/>
    </dgm:pt>
    <dgm:pt modelId="{1C1562DE-8429-174C-8AE2-EDD7E0F702D8}" type="pres">
      <dgm:prSet presAssocID="{D9CE3A52-F3C9-EE4D-AEB5-6813E738D1B3}" presName="gear2" presStyleLbl="node1" presStyleIdx="1" presStyleCnt="3" custAng="554413" custScaleX="204655" custScaleY="178736" custLinFactNeighborX="-78875" custLinFactNeighborY="-13943">
        <dgm:presLayoutVars>
          <dgm:chMax val="1"/>
          <dgm:bulletEnabled val="1"/>
        </dgm:presLayoutVars>
      </dgm:prSet>
      <dgm:spPr/>
    </dgm:pt>
    <dgm:pt modelId="{DA8F492C-7C7B-A945-AEDC-94B5E61FF637}" type="pres">
      <dgm:prSet presAssocID="{D9CE3A52-F3C9-EE4D-AEB5-6813E738D1B3}" presName="gear2srcNode" presStyleLbl="node1" presStyleIdx="1" presStyleCnt="3"/>
      <dgm:spPr/>
    </dgm:pt>
    <dgm:pt modelId="{27096C79-C0B2-1E42-97CE-3F573938F974}" type="pres">
      <dgm:prSet presAssocID="{D9CE3A52-F3C9-EE4D-AEB5-6813E738D1B3}" presName="gear2dstNode" presStyleLbl="node1" presStyleIdx="1" presStyleCnt="3"/>
      <dgm:spPr/>
    </dgm:pt>
    <dgm:pt modelId="{1FA9984B-BD42-8C40-9B11-ECD2DFACD869}" type="pres">
      <dgm:prSet presAssocID="{301219D4-C9DD-F448-8904-B94AE9EFC7DB}" presName="gear3" presStyleLbl="node1" presStyleIdx="2" presStyleCnt="3" custAng="900000" custScaleX="223547" custScaleY="165141" custLinFactNeighborX="21638" custLinFactNeighborY="-11415"/>
      <dgm:spPr/>
    </dgm:pt>
    <dgm:pt modelId="{6298C95B-F083-4E4A-8420-7F06DF2221E3}" type="pres">
      <dgm:prSet presAssocID="{301219D4-C9DD-F448-8904-B94AE9EFC7D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8DC33A1-5EE9-1648-9D2B-6EC127DF1F3A}" type="pres">
      <dgm:prSet presAssocID="{301219D4-C9DD-F448-8904-B94AE9EFC7DB}" presName="gear3srcNode" presStyleLbl="node1" presStyleIdx="2" presStyleCnt="3"/>
      <dgm:spPr/>
    </dgm:pt>
    <dgm:pt modelId="{79360B35-E55B-5645-BB10-22D9296340EE}" type="pres">
      <dgm:prSet presAssocID="{301219D4-C9DD-F448-8904-B94AE9EFC7DB}" presName="gear3dstNode" presStyleLbl="node1" presStyleIdx="2" presStyleCnt="3"/>
      <dgm:spPr/>
    </dgm:pt>
    <dgm:pt modelId="{4AB56438-35F8-E745-A79A-F789ED55B459}" type="pres">
      <dgm:prSet presAssocID="{07BF7724-74BF-B942-A007-1E266DA3D291}" presName="connector1" presStyleLbl="sibTrans2D1" presStyleIdx="0" presStyleCnt="3" custAng="1394800" custLinFactNeighborX="29813" custLinFactNeighborY="-29335"/>
      <dgm:spPr/>
    </dgm:pt>
    <dgm:pt modelId="{36883A0C-2EF3-A343-9385-E9FF775F856C}" type="pres">
      <dgm:prSet presAssocID="{169BDDCE-2580-3F4B-B876-C8E4D4E1B4F6}" presName="connector2" presStyleLbl="sibTrans2D1" presStyleIdx="1" presStyleCnt="3" custAng="2832310" custLinFactNeighborX="-13067" custLinFactNeighborY="-49477"/>
      <dgm:spPr/>
    </dgm:pt>
    <dgm:pt modelId="{FD658397-378C-2145-9D02-DCB9CEFEA91A}" type="pres">
      <dgm:prSet presAssocID="{71AD7C49-95C3-3443-BF1B-8338FFB94B1E}" presName="connector3" presStyleLbl="sibTrans2D1" presStyleIdx="2" presStyleCnt="3" custAng="13834503" custFlipVert="1" custFlipHor="0" custScaleX="91001" custScaleY="76619" custLinFactNeighborX="58834" custLinFactNeighborY="-6436"/>
      <dgm:spPr/>
    </dgm:pt>
  </dgm:ptLst>
  <dgm:cxnLst>
    <dgm:cxn modelId="{D81C5508-5534-AE45-8B83-DE5D95225EEF}" type="presOf" srcId="{D9CE3A52-F3C9-EE4D-AEB5-6813E738D1B3}" destId="{27096C79-C0B2-1E42-97CE-3F573938F974}" srcOrd="2" destOrd="0" presId="urn:microsoft.com/office/officeart/2005/8/layout/gear1"/>
    <dgm:cxn modelId="{EBE8320C-A8E0-224C-9511-8AC51DCD9945}" type="presOf" srcId="{71AD7C49-95C3-3443-BF1B-8338FFB94B1E}" destId="{FD658397-378C-2145-9D02-DCB9CEFEA91A}" srcOrd="0" destOrd="0" presId="urn:microsoft.com/office/officeart/2005/8/layout/gear1"/>
    <dgm:cxn modelId="{D9CB030F-DF2B-9C44-A668-A49A850FF8FD}" type="presOf" srcId="{169BDDCE-2580-3F4B-B876-C8E4D4E1B4F6}" destId="{36883A0C-2EF3-A343-9385-E9FF775F856C}" srcOrd="0" destOrd="0" presId="urn:microsoft.com/office/officeart/2005/8/layout/gear1"/>
    <dgm:cxn modelId="{38FABD10-DE4C-EB49-8F3C-2D2B3EE916D1}" type="presOf" srcId="{EBFC26A7-5E85-6F43-8786-287C95A7C09F}" destId="{B78E97A7-CDFD-6546-8445-EE56AF096D0D}" srcOrd="1" destOrd="0" presId="urn:microsoft.com/office/officeart/2005/8/layout/gear1"/>
    <dgm:cxn modelId="{10417426-3089-534D-AC95-1CD9A2DFF103}" type="presOf" srcId="{07BF7724-74BF-B942-A007-1E266DA3D291}" destId="{4AB56438-35F8-E745-A79A-F789ED55B459}" srcOrd="0" destOrd="0" presId="urn:microsoft.com/office/officeart/2005/8/layout/gear1"/>
    <dgm:cxn modelId="{25337842-1663-A94D-8CE5-553F51257FC9}" type="presOf" srcId="{301219D4-C9DD-F448-8904-B94AE9EFC7DB}" destId="{6298C95B-F083-4E4A-8420-7F06DF2221E3}" srcOrd="1" destOrd="0" presId="urn:microsoft.com/office/officeart/2005/8/layout/gear1"/>
    <dgm:cxn modelId="{3D39EA6F-FA1B-D147-B7F0-38B1B2E7A5CD}" type="presOf" srcId="{EAE64026-B1AF-D349-8328-22689297E57B}" destId="{7DFBC05D-4C7F-9247-AD21-5EB11543CBA7}" srcOrd="0" destOrd="0" presId="urn:microsoft.com/office/officeart/2005/8/layout/gear1"/>
    <dgm:cxn modelId="{33158973-A3F1-3D4B-A8B7-6C5C365EBE9D}" type="presOf" srcId="{EBFC26A7-5E85-6F43-8786-287C95A7C09F}" destId="{8893CE6F-3418-6040-BD5D-116980EB931E}" srcOrd="0" destOrd="0" presId="urn:microsoft.com/office/officeart/2005/8/layout/gear1"/>
    <dgm:cxn modelId="{E1603D54-C40B-8242-A934-8176BB9C154C}" type="presOf" srcId="{301219D4-C9DD-F448-8904-B94AE9EFC7DB}" destId="{1FA9984B-BD42-8C40-9B11-ECD2DFACD869}" srcOrd="0" destOrd="0" presId="urn:microsoft.com/office/officeart/2005/8/layout/gear1"/>
    <dgm:cxn modelId="{FE255CB6-A864-B34F-9030-B8863AA45975}" srcId="{EAE64026-B1AF-D349-8328-22689297E57B}" destId="{D9CE3A52-F3C9-EE4D-AEB5-6813E738D1B3}" srcOrd="1" destOrd="0" parTransId="{D6EFD464-6232-6A4B-8F2D-5F6EB277ACE7}" sibTransId="{169BDDCE-2580-3F4B-B876-C8E4D4E1B4F6}"/>
    <dgm:cxn modelId="{11D1DCB6-393C-9745-9CF9-3DB7DC0133EE}" type="presOf" srcId="{D9CE3A52-F3C9-EE4D-AEB5-6813E738D1B3}" destId="{DA8F492C-7C7B-A945-AEDC-94B5E61FF637}" srcOrd="1" destOrd="0" presId="urn:microsoft.com/office/officeart/2005/8/layout/gear1"/>
    <dgm:cxn modelId="{15B1D0B7-A309-244F-80CA-023574CD6B1D}" srcId="{EAE64026-B1AF-D349-8328-22689297E57B}" destId="{6E080D40-76CD-E94D-9112-01EA3F61CC68}" srcOrd="3" destOrd="0" parTransId="{C3BC26ED-5880-2C4E-AD14-2A617F6349FC}" sibTransId="{88ECD608-321D-2246-874D-2843638151FB}"/>
    <dgm:cxn modelId="{A8076BBB-5B65-6A47-AE6B-A159B7D97694}" type="presOf" srcId="{301219D4-C9DD-F448-8904-B94AE9EFC7DB}" destId="{D8DC33A1-5EE9-1648-9D2B-6EC127DF1F3A}" srcOrd="2" destOrd="0" presId="urn:microsoft.com/office/officeart/2005/8/layout/gear1"/>
    <dgm:cxn modelId="{B76556C0-84FD-4A4D-904E-FDED0AF45C5B}" type="presOf" srcId="{EBFC26A7-5E85-6F43-8786-287C95A7C09F}" destId="{FD4FDD90-7476-D746-AD66-8686A8FB0B50}" srcOrd="2" destOrd="0" presId="urn:microsoft.com/office/officeart/2005/8/layout/gear1"/>
    <dgm:cxn modelId="{B66C9BC6-47A8-694B-BB2F-2DEAA3C7756B}" srcId="{EAE64026-B1AF-D349-8328-22689297E57B}" destId="{EBFC26A7-5E85-6F43-8786-287C95A7C09F}" srcOrd="0" destOrd="0" parTransId="{89ADDF55-3E0B-B142-BEAB-9FC35C4897FD}" sibTransId="{07BF7724-74BF-B942-A007-1E266DA3D291}"/>
    <dgm:cxn modelId="{AF5078E2-46DF-6942-B499-356119F01FE9}" srcId="{EAE64026-B1AF-D349-8328-22689297E57B}" destId="{301219D4-C9DD-F448-8904-B94AE9EFC7DB}" srcOrd="2" destOrd="0" parTransId="{D7319E9B-02CD-2A40-9235-5263E42C16ED}" sibTransId="{71AD7C49-95C3-3443-BF1B-8338FFB94B1E}"/>
    <dgm:cxn modelId="{6E6001EB-D1AB-2F4B-83C1-5BA826B848F7}" type="presOf" srcId="{D9CE3A52-F3C9-EE4D-AEB5-6813E738D1B3}" destId="{1C1562DE-8429-174C-8AE2-EDD7E0F702D8}" srcOrd="0" destOrd="0" presId="urn:microsoft.com/office/officeart/2005/8/layout/gear1"/>
    <dgm:cxn modelId="{85F262FF-710F-9848-8245-78BF449BAD67}" type="presOf" srcId="{301219D4-C9DD-F448-8904-B94AE9EFC7DB}" destId="{79360B35-E55B-5645-BB10-22D9296340EE}" srcOrd="3" destOrd="0" presId="urn:microsoft.com/office/officeart/2005/8/layout/gear1"/>
    <dgm:cxn modelId="{6309C0DA-E3AC-884B-8CAD-002F7A73BAE4}" type="presParOf" srcId="{7DFBC05D-4C7F-9247-AD21-5EB11543CBA7}" destId="{8893CE6F-3418-6040-BD5D-116980EB931E}" srcOrd="0" destOrd="0" presId="urn:microsoft.com/office/officeart/2005/8/layout/gear1"/>
    <dgm:cxn modelId="{15F4747C-D41D-0F44-8A32-5D463532651C}" type="presParOf" srcId="{7DFBC05D-4C7F-9247-AD21-5EB11543CBA7}" destId="{B78E97A7-CDFD-6546-8445-EE56AF096D0D}" srcOrd="1" destOrd="0" presId="urn:microsoft.com/office/officeart/2005/8/layout/gear1"/>
    <dgm:cxn modelId="{AB37D01A-9F76-264C-B871-0E0990828F60}" type="presParOf" srcId="{7DFBC05D-4C7F-9247-AD21-5EB11543CBA7}" destId="{FD4FDD90-7476-D746-AD66-8686A8FB0B50}" srcOrd="2" destOrd="0" presId="urn:microsoft.com/office/officeart/2005/8/layout/gear1"/>
    <dgm:cxn modelId="{047E5F49-23AD-724A-85A1-F603188D3A8A}" type="presParOf" srcId="{7DFBC05D-4C7F-9247-AD21-5EB11543CBA7}" destId="{1C1562DE-8429-174C-8AE2-EDD7E0F702D8}" srcOrd="3" destOrd="0" presId="urn:microsoft.com/office/officeart/2005/8/layout/gear1"/>
    <dgm:cxn modelId="{C40F9EE7-1038-7345-BB04-3C3D18DF05FB}" type="presParOf" srcId="{7DFBC05D-4C7F-9247-AD21-5EB11543CBA7}" destId="{DA8F492C-7C7B-A945-AEDC-94B5E61FF637}" srcOrd="4" destOrd="0" presId="urn:microsoft.com/office/officeart/2005/8/layout/gear1"/>
    <dgm:cxn modelId="{0F9B47C9-DFEE-EA4C-A8B5-10067774B453}" type="presParOf" srcId="{7DFBC05D-4C7F-9247-AD21-5EB11543CBA7}" destId="{27096C79-C0B2-1E42-97CE-3F573938F974}" srcOrd="5" destOrd="0" presId="urn:microsoft.com/office/officeart/2005/8/layout/gear1"/>
    <dgm:cxn modelId="{C3D157D4-BA05-A141-9118-1233CC680A08}" type="presParOf" srcId="{7DFBC05D-4C7F-9247-AD21-5EB11543CBA7}" destId="{1FA9984B-BD42-8C40-9B11-ECD2DFACD869}" srcOrd="6" destOrd="0" presId="urn:microsoft.com/office/officeart/2005/8/layout/gear1"/>
    <dgm:cxn modelId="{348CF62D-BD39-3E46-9E82-AC8942B0F0C8}" type="presParOf" srcId="{7DFBC05D-4C7F-9247-AD21-5EB11543CBA7}" destId="{6298C95B-F083-4E4A-8420-7F06DF2221E3}" srcOrd="7" destOrd="0" presId="urn:microsoft.com/office/officeart/2005/8/layout/gear1"/>
    <dgm:cxn modelId="{DE7A9DB0-211C-CC46-8A6D-C82084613BA3}" type="presParOf" srcId="{7DFBC05D-4C7F-9247-AD21-5EB11543CBA7}" destId="{D8DC33A1-5EE9-1648-9D2B-6EC127DF1F3A}" srcOrd="8" destOrd="0" presId="urn:microsoft.com/office/officeart/2005/8/layout/gear1"/>
    <dgm:cxn modelId="{C48B8EA1-41EC-284C-B204-5EB04E86C289}" type="presParOf" srcId="{7DFBC05D-4C7F-9247-AD21-5EB11543CBA7}" destId="{79360B35-E55B-5645-BB10-22D9296340EE}" srcOrd="9" destOrd="0" presId="urn:microsoft.com/office/officeart/2005/8/layout/gear1"/>
    <dgm:cxn modelId="{4188CD5F-2F60-CD4C-B97C-E841A11264EA}" type="presParOf" srcId="{7DFBC05D-4C7F-9247-AD21-5EB11543CBA7}" destId="{4AB56438-35F8-E745-A79A-F789ED55B459}" srcOrd="10" destOrd="0" presId="urn:microsoft.com/office/officeart/2005/8/layout/gear1"/>
    <dgm:cxn modelId="{01655885-F907-7E4D-8D4A-DC175FBC28D7}" type="presParOf" srcId="{7DFBC05D-4C7F-9247-AD21-5EB11543CBA7}" destId="{36883A0C-2EF3-A343-9385-E9FF775F856C}" srcOrd="11" destOrd="0" presId="urn:microsoft.com/office/officeart/2005/8/layout/gear1"/>
    <dgm:cxn modelId="{3E731525-6FD3-3741-BD8A-3552D28FD13D}" type="presParOf" srcId="{7DFBC05D-4C7F-9247-AD21-5EB11543CBA7}" destId="{FD658397-378C-2145-9D02-DCB9CEFEA91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393A8-33BB-46A9-8924-291D7D247530}">
      <dsp:nvSpPr>
        <dsp:cNvPr id="0" name=""/>
        <dsp:cNvSpPr/>
      </dsp:nvSpPr>
      <dsp:spPr>
        <a:xfrm>
          <a:off x="-7470835" y="-1146803"/>
          <a:ext cx="9028259" cy="8929675"/>
        </a:xfrm>
        <a:prstGeom prst="blockArc">
          <a:avLst>
            <a:gd name="adj1" fmla="val 18900000"/>
            <a:gd name="adj2" fmla="val 2700000"/>
            <a:gd name="adj3" fmla="val 24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D473F-EB24-4667-A662-2BE21BCB6045}">
      <dsp:nvSpPr>
        <dsp:cNvPr id="0" name=""/>
        <dsp:cNvSpPr/>
      </dsp:nvSpPr>
      <dsp:spPr>
        <a:xfrm>
          <a:off x="1097873" y="740629"/>
          <a:ext cx="10465501" cy="1895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4785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/>
            <a:t>POLITICA       </a:t>
          </a:r>
          <a:r>
            <a:rPr lang="es-ES" sz="3000" kern="1200" dirty="0"/>
            <a:t>Proyectos y actividades  diseñados para satisfacer necesidades de la sociedad</a:t>
          </a:r>
          <a:endParaRPr lang="es-CO" sz="3000" kern="1200" dirty="0"/>
        </a:p>
      </dsp:txBody>
      <dsp:txXfrm>
        <a:off x="1097873" y="740629"/>
        <a:ext cx="10465501" cy="1895791"/>
      </dsp:txXfrm>
    </dsp:sp>
    <dsp:sp modelId="{9A3F7199-6A99-4670-9C12-4EE83D042BC9}">
      <dsp:nvSpPr>
        <dsp:cNvPr id="0" name=""/>
        <dsp:cNvSpPr/>
      </dsp:nvSpPr>
      <dsp:spPr>
        <a:xfrm rot="20065529">
          <a:off x="-34614" y="138407"/>
          <a:ext cx="2811767" cy="2700271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l="-33000" r="-33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9D0CA-789D-40EC-8DE5-2CBCBD9F75C0}">
      <dsp:nvSpPr>
        <dsp:cNvPr id="0" name=""/>
        <dsp:cNvSpPr/>
      </dsp:nvSpPr>
      <dsp:spPr>
        <a:xfrm>
          <a:off x="989596" y="3108918"/>
          <a:ext cx="10629168" cy="3216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4785" tIns="76200" rIns="76200" bIns="762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i="0" u="none" kern="1200" dirty="0"/>
            <a:t>La Política de Participación Social en Salud </a:t>
          </a:r>
          <a:r>
            <a:rPr lang="es-ES" sz="3000" b="0" i="0" u="none" kern="1200" dirty="0"/>
            <a:t>busca dar respuesta a necesidades que afectan la participación en salud en la perspectiva de dar cumplimiento al marco legal vigente y al cumplimiento de los derechos a la participación y a la salud.</a:t>
          </a:r>
          <a:r>
            <a:rPr lang="es-ES" sz="3000" b="0" i="0" kern="1200" dirty="0"/>
            <a:t>​</a:t>
          </a:r>
          <a:endParaRPr lang="es-CO" sz="3000" kern="1200" dirty="0"/>
        </a:p>
      </dsp:txBody>
      <dsp:txXfrm>
        <a:off x="989596" y="3108918"/>
        <a:ext cx="10629168" cy="3216078"/>
      </dsp:txXfrm>
    </dsp:sp>
    <dsp:sp modelId="{26687A93-AB2C-4C88-9849-DC9AA6CA434E}">
      <dsp:nvSpPr>
        <dsp:cNvPr id="0" name=""/>
        <dsp:cNvSpPr/>
      </dsp:nvSpPr>
      <dsp:spPr>
        <a:xfrm rot="198710">
          <a:off x="66229" y="3157749"/>
          <a:ext cx="2397987" cy="3118435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 l="-12000" r="-12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3CE6F-3418-6040-BD5D-116980EB931E}">
      <dsp:nvSpPr>
        <dsp:cNvPr id="0" name=""/>
        <dsp:cNvSpPr/>
      </dsp:nvSpPr>
      <dsp:spPr>
        <a:xfrm rot="720000">
          <a:off x="4627723" y="2864846"/>
          <a:ext cx="6186760" cy="4274289"/>
        </a:xfrm>
        <a:prstGeom prst="gear9">
          <a:avLst/>
        </a:prstGeom>
        <a:gradFill rotWithShape="0">
          <a:gsLst>
            <a:gs pos="51350">
              <a:srgbClr val="6F32A1"/>
            </a:gs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61000">
              <a:srgbClr val="AF218A"/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3500" b="1" i="0" kern="1200" dirty="0"/>
            <a:t>EDUCACIÓ</a:t>
          </a:r>
          <a:r>
            <a:rPr lang="es-CO" sz="3500" b="0" i="0" kern="1200" dirty="0"/>
            <a:t>N</a:t>
          </a:r>
          <a:r>
            <a:rPr lang="es-CO" sz="2000" b="0" i="0" kern="1200" dirty="0"/>
            <a:t> . 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2500" b="1" i="0" kern="1200" dirty="0">
              <a:solidFill>
                <a:schemeClr val="tx1"/>
              </a:solidFill>
            </a:rPr>
            <a:t>Cualifica a sujetos y permite la apropieacion de saberes y capacidades​  </a:t>
          </a:r>
          <a:endParaRPr lang="es-ES" sz="2500" b="1" kern="1200" dirty="0">
            <a:solidFill>
              <a:schemeClr val="tx1"/>
            </a:solidFill>
          </a:endParaRPr>
        </a:p>
      </dsp:txBody>
      <dsp:txXfrm>
        <a:off x="5736372" y="3866895"/>
        <a:ext cx="3985004" cy="2197073"/>
      </dsp:txXfrm>
    </dsp:sp>
    <dsp:sp modelId="{1C1562DE-8429-174C-8AE2-EDD7E0F702D8}">
      <dsp:nvSpPr>
        <dsp:cNvPr id="0" name=""/>
        <dsp:cNvSpPr/>
      </dsp:nvSpPr>
      <dsp:spPr>
        <a:xfrm rot="554413">
          <a:off x="-423120" y="1106841"/>
          <a:ext cx="5523256" cy="4823751"/>
        </a:xfrm>
        <a:prstGeom prst="gear6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7000">
              <a:schemeClr val="accent4">
                <a:lumMod val="60000"/>
                <a:lumOff val="4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000" b="1" i="0" kern="1200" dirty="0">
              <a:solidFill>
                <a:srgbClr val="00B0F0"/>
              </a:solidFill>
            </a:rPr>
            <a:t>  GESTIÓN</a:t>
          </a:r>
          <a:r>
            <a:rPr lang="es-CO" sz="4000" b="0" i="0" kern="1200" dirty="0">
              <a:solidFill>
                <a:srgbClr val="00B0F0"/>
              </a:solidFill>
            </a:rPr>
            <a:t>, 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b="1" i="0" kern="1200" dirty="0">
              <a:solidFill>
                <a:schemeClr val="tx1"/>
              </a:solidFill>
            </a:rPr>
            <a:t>condiciones operativas necesarias para garantizar la paricipación</a:t>
          </a:r>
          <a:endParaRPr lang="es-ES" sz="3000" b="1" kern="1200" dirty="0">
            <a:solidFill>
              <a:schemeClr val="tx1"/>
            </a:solidFill>
          </a:endParaRPr>
        </a:p>
      </dsp:txBody>
      <dsp:txXfrm>
        <a:off x="892955" y="2328575"/>
        <a:ext cx="2891106" cy="2380283"/>
      </dsp:txXfrm>
    </dsp:sp>
    <dsp:sp modelId="{1FA9984B-BD42-8C40-9B11-ECD2DFACD869}">
      <dsp:nvSpPr>
        <dsp:cNvPr id="0" name=""/>
        <dsp:cNvSpPr/>
      </dsp:nvSpPr>
      <dsp:spPr>
        <a:xfrm>
          <a:off x="3387910" y="105091"/>
          <a:ext cx="6476520" cy="3801503"/>
        </a:xfrm>
        <a:prstGeom prst="gear6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b="1" i="0" kern="1200" dirty="0"/>
            <a:t>                 </a:t>
          </a:r>
          <a:r>
            <a:rPr lang="es-CO" sz="2800" b="1" i="0" kern="1200" dirty="0"/>
            <a:t>COMUNICACIÓN</a:t>
          </a:r>
          <a:r>
            <a:rPr lang="es-CO" sz="2800" b="0" i="0" kern="1200" dirty="0"/>
            <a:t> </a:t>
          </a:r>
          <a:r>
            <a:rPr lang="es-CO" sz="2500" b="1" i="0" kern="1200" dirty="0">
              <a:solidFill>
                <a:schemeClr val="tx1"/>
              </a:solidFill>
            </a:rPr>
            <a:t>Posibilita la interacción Institución-Ciudadanía para garantizar el  acceso a la información​</a:t>
          </a:r>
          <a:endParaRPr lang="es-ES" sz="2500" b="1" kern="1200" dirty="0">
            <a:solidFill>
              <a:schemeClr val="tx1"/>
            </a:solidFill>
          </a:endParaRPr>
        </a:p>
      </dsp:txBody>
      <dsp:txXfrm rot="900000">
        <a:off x="4967063" y="780209"/>
        <a:ext cx="3318214" cy="2451266"/>
      </dsp:txXfrm>
    </dsp:sp>
    <dsp:sp modelId="{4AB56438-35F8-E745-A79A-F789ED55B459}">
      <dsp:nvSpPr>
        <dsp:cNvPr id="0" name=""/>
        <dsp:cNvSpPr/>
      </dsp:nvSpPr>
      <dsp:spPr>
        <a:xfrm rot="1394800">
          <a:off x="6410364" y="1452774"/>
          <a:ext cx="4749911" cy="4749911"/>
        </a:xfrm>
        <a:prstGeom prst="circularArrow">
          <a:avLst>
            <a:gd name="adj1" fmla="val 4688"/>
            <a:gd name="adj2" fmla="val 299029"/>
            <a:gd name="adj3" fmla="val 2555638"/>
            <a:gd name="adj4" fmla="val 15778723"/>
            <a:gd name="adj5" fmla="val 5469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883A0C-2EF3-A343-9385-E9FF775F856C}">
      <dsp:nvSpPr>
        <dsp:cNvPr id="0" name=""/>
        <dsp:cNvSpPr/>
      </dsp:nvSpPr>
      <dsp:spPr>
        <a:xfrm rot="2832310">
          <a:off x="2162742" y="230000"/>
          <a:ext cx="3451107" cy="34511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658397-378C-2145-9D02-DCB9CEFEA91A}">
      <dsp:nvSpPr>
        <dsp:cNvPr id="0" name=""/>
        <dsp:cNvSpPr/>
      </dsp:nvSpPr>
      <dsp:spPr>
        <a:xfrm rot="7765497" flipV="1">
          <a:off x="6348246" y="289065"/>
          <a:ext cx="3386137" cy="285098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D38B3-798D-4730-AFA4-AFAE6BB90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2C567A-4BFA-4A32-BC83-72A1FC146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90FC62-DB43-4E23-ADDD-FE71C605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342CC4-FAEE-4934-AED0-F7BA20E8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2B58E4-9A2E-4E86-A11F-6D7DBB2A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997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F5C78-F118-4595-810B-3FA87D46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27B40D-390A-4065-8F13-26B1E0701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3B7CEA-16E7-45B0-A765-F64DC505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8F55B-D871-4F8F-B317-8CD34829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2EEC7-78F1-427F-B95A-2E2EF636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30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EB27A7-40DB-4BAA-89D0-7439E9134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B0F76B-74DA-4987-98F1-18E16B3CD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FE502-CA93-4748-B852-A220E10D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2C458A-F765-4EC4-8753-74B2527B6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769EF-685E-41E4-B3DE-97C01621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0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A857-EC48-4D26-A20E-03DDE4FD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6D13C-CA79-4895-BD0E-7D84955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8585B1-54F0-4BCA-9B80-00CAAB28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F625E2-DF22-4638-8B61-BCB9CB27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4F2D76-C9B3-4535-B855-ACFAF012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756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A9CC8-887C-42C1-8CA8-F136F139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FA1F88-1801-4CC8-9DEF-6B0E2D7EE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F80FCA-B010-4037-9E94-70BCF835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1EC188-92B9-425A-A01E-8502A387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68A05-616F-4ADD-A9A7-058FA3F3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51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89020-28A2-4084-A2D5-F7F0B83E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001BDB-00E0-4C8A-BB82-53075C2D5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C3F46A-D067-4452-A19A-4293A213C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F306AF-9FD8-4956-9E9F-4F16CD28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DD6A7-146F-4D31-BCAE-6E95D1CC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C2C446-4720-4CAC-B633-35FD0D1B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7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69152-0223-4C17-A03F-87B6241D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542B8F-9C6D-4FC9-B36E-8159DDC5F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631106-4046-4165-BC8A-6C1AA94E0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B6EAC8-7156-489B-8289-0CE27F3F4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896F69-65EA-47CD-BE58-EE1426646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DED7DB-AA08-422C-973F-2B6BAEBE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CAC9F7-87F3-4BBC-91A2-18472618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F1B371-5A17-4228-B703-4DFF3BFD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94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FD040-D52E-4ECF-900A-4E8F904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7D7E45-8952-492C-9482-76A09EE4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909453-2D47-434B-9F6F-6551682E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B73C10-FE3F-4585-AE6E-DA1C8BB3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10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6E9D18-D852-433F-AE6F-6A0C9817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D16778-F683-48C0-B18B-2211E95B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BF33EB-41A5-4BD6-AB64-1A3F91AE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50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287B3-91F2-4726-8670-21308E97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D6EF0-D58D-4739-B617-A9524380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C960D3-E04C-4335-A75F-42071DC79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03FA49-9107-4814-8B78-C76B37BB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10904C-A889-494B-9D4D-B5B9D226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ABF9C4-18E0-4C9B-8925-AC5F257A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83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F5063-A643-4E8C-A85F-B6558E7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5301DE-2362-4811-975D-993C393C9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8D7EF5-A9D7-43C3-BF93-8327B64A1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62B0AD-791D-4853-8C5E-F41E21EB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261E35-B16E-4F3B-82FC-9A9DA9CB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FE5551-0701-4E79-9E2D-C0B47772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409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8BE62F-5C36-4AF3-BE36-C35D60F3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99A892-21B8-4B51-9335-9EED8A72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FF3D49-93FA-491D-B4DA-1D78F6C10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3162-DC3B-4D73-91E9-ACAEAE072CFB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C9F1B-44C3-4E14-B808-8D38E9AFD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3A635A-A6B9-4F34-B725-F9DFC189C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12C9-DCA7-4B8C-82B8-D52339DEE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166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8464" y="4414571"/>
            <a:ext cx="2386669" cy="238666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D62441B-A71A-7B4B-99EC-D3FD5358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48" y="4350187"/>
            <a:ext cx="2136342" cy="2220318"/>
          </a:xfrm>
          <a:prstGeom prst="rect">
            <a:avLst/>
          </a:prstGeom>
        </p:spPr>
      </p:pic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838200" y="287495"/>
            <a:ext cx="10515600" cy="5216368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s-ES" sz="5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Participación Social en Salud –PPSS-</a:t>
            </a:r>
            <a:br>
              <a:rPr lang="es-ES" sz="5000" dirty="0"/>
            </a:br>
            <a:br>
              <a:rPr lang="es-ES" sz="5000" dirty="0"/>
            </a:br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Resolución 2063 de junio 9 de 2017 </a:t>
            </a:r>
            <a:b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 Ministerio de Salud y Protección Social de Colombia</a:t>
            </a:r>
            <a:b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5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23C3610-6C7A-0E47-9FEE-D865B6F1CE5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248036-0396-E246-B47B-4A035952A61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AB3C6B-05B5-411E-9ADF-18A3D19B9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207" y="4714763"/>
            <a:ext cx="3407959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0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8464" y="4414571"/>
            <a:ext cx="2386669" cy="2386669"/>
          </a:xfrm>
          <a:prstGeom prst="rect">
            <a:avLst/>
          </a:prstGeom>
        </p:spPr>
      </p:pic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111977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es-CO" dirty="0"/>
          </a:p>
          <a:p>
            <a:pPr marL="0" indent="0" algn="ctr" fontAlgn="base">
              <a:buNone/>
            </a:pPr>
            <a:r>
              <a:rPr lang="es-CO" dirty="0"/>
              <a:t>Todos los ciudadanos tienen derecho de expresar y decidir que tipo de salud corresponde a la mejor opción para todos, vinculando el derecho a la salud con el derecho a participar 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es-CO" dirty="0"/>
          </a:p>
          <a:p>
            <a:pPr marL="0" indent="0" algn="ctr" fontAlgn="base">
              <a:buNone/>
            </a:pPr>
            <a:r>
              <a:rPr lang="es-CO" b="1" dirty="0">
                <a:solidFill>
                  <a:srgbClr val="00B050"/>
                </a:solidFill>
              </a:rPr>
              <a:t>SIN EL DERECHO A LA PARTICIPACIÓN NO ES POSIBLE EL DERECHO A LA SALUD</a:t>
            </a:r>
            <a:r>
              <a:rPr lang="en-US" dirty="0">
                <a:solidFill>
                  <a:srgbClr val="00B050"/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s-CO" dirty="0"/>
              <a:t>                                                            </a:t>
            </a:r>
          </a:p>
          <a:p>
            <a:pPr marL="0" indent="0" fontAlgn="base">
              <a:buNone/>
            </a:pPr>
            <a:endParaRPr lang="es-CO" sz="2000"/>
          </a:p>
          <a:p>
            <a:pPr marL="0" indent="0" fontAlgn="base">
              <a:buNone/>
            </a:pPr>
            <a:r>
              <a:rPr lang="es-CO" sz="2000"/>
              <a:t>Ministerio </a:t>
            </a:r>
            <a:r>
              <a:rPr lang="es-CO" sz="2000" dirty="0"/>
              <a:t>de Salud y Protección Social</a:t>
            </a:r>
            <a:r>
              <a:rPr lang="en-US" sz="2000" dirty="0"/>
              <a:t>​</a:t>
            </a:r>
          </a:p>
          <a:p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23C3610-6C7A-0E47-9FEE-D865B6F1CE5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248036-0396-E246-B47B-4A035952A61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CA98076-5886-4918-93B0-C13C2D628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5262458"/>
            <a:ext cx="1954385" cy="101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6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6 Mejores Imágenes de gracias 2021 • MemesBams.com">
            <a:extLst>
              <a:ext uri="{FF2B5EF4-FFF2-40B4-BE49-F238E27FC236}">
                <a16:creationId xmlns:a16="http://schemas.microsoft.com/office/drawing/2014/main" id="{E2B7A1CF-B3CC-457D-A89F-4C6BD1791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5" y="266927"/>
            <a:ext cx="11306629" cy="544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45D05D23-6EF4-48CF-984B-093DB8E33B83}"/>
              </a:ext>
            </a:extLst>
          </p:cNvPr>
          <p:cNvSpPr/>
          <p:nvPr/>
        </p:nvSpPr>
        <p:spPr>
          <a:xfrm>
            <a:off x="7413465" y="5599319"/>
            <a:ext cx="4386650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Mónica</a:t>
            </a:r>
            <a:r>
              <a:rPr lang="es-ES" sz="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Morales Lujan</a:t>
            </a:r>
          </a:p>
          <a:p>
            <a:pPr algn="ctr"/>
            <a:r>
              <a:rPr lang="es-ES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Técnica SIAU</a:t>
            </a:r>
          </a:p>
          <a:p>
            <a:pPr algn="ctr"/>
            <a:r>
              <a:rPr lang="es-ES" sz="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ESE Hospital San Vicente de Paul</a:t>
            </a:r>
            <a:endParaRPr lang="es-E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47648C3-E45C-4048-9C9F-2911E379A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4" y="5713507"/>
            <a:ext cx="1956986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3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350" y="4605761"/>
            <a:ext cx="2141273" cy="21412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D62441B-A71A-7B4B-99EC-D3FD5358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57" y="4605761"/>
            <a:ext cx="3138318" cy="1941284"/>
          </a:xfrm>
          <a:prstGeom prst="rect">
            <a:avLst/>
          </a:prstGeom>
        </p:spPr>
      </p:pic>
      <p:graphicFrame>
        <p:nvGraphicFramePr>
          <p:cNvPr id="7" name="3 Diagrama">
            <a:extLst>
              <a:ext uri="{FF2B5EF4-FFF2-40B4-BE49-F238E27FC236}">
                <a16:creationId xmlns:a16="http://schemas.microsoft.com/office/drawing/2014/main" id="{B20CF166-601F-EB44-BC8E-A1A57BAE8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523720"/>
              </p:ext>
            </p:extLst>
          </p:nvPr>
        </p:nvGraphicFramePr>
        <p:xfrm>
          <a:off x="251791" y="110966"/>
          <a:ext cx="11464927" cy="663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5 Rectángulo">
            <a:extLst>
              <a:ext uri="{FF2B5EF4-FFF2-40B4-BE49-F238E27FC236}">
                <a16:creationId xmlns:a16="http://schemas.microsoft.com/office/drawing/2014/main" id="{FDE076C6-A5FC-844E-AFAE-FC0D43BABAB1}"/>
              </a:ext>
            </a:extLst>
          </p:cNvPr>
          <p:cNvSpPr/>
          <p:nvPr/>
        </p:nvSpPr>
        <p:spPr>
          <a:xfrm>
            <a:off x="1221187" y="49345"/>
            <a:ext cx="9749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/>
              <a:t>RAZÓN DE SER DE LA POLITICA</a:t>
            </a:r>
          </a:p>
        </p:txBody>
      </p:sp>
    </p:spTree>
    <p:extLst>
      <p:ext uri="{BB962C8B-B14F-4D97-AF65-F5344CB8AC3E}">
        <p14:creationId xmlns:p14="http://schemas.microsoft.com/office/powerpoint/2010/main" val="227161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2 Tabla">
            <a:extLst>
              <a:ext uri="{FF2B5EF4-FFF2-40B4-BE49-F238E27FC236}">
                <a16:creationId xmlns:a16="http://schemas.microsoft.com/office/drawing/2014/main" id="{76CE7F9D-D915-6648-ACD0-5D948C82B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420475"/>
              </p:ext>
            </p:extLst>
          </p:nvPr>
        </p:nvGraphicFramePr>
        <p:xfrm>
          <a:off x="106017" y="0"/>
          <a:ext cx="11879910" cy="6836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78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7085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LEY 1438  de 2011</a:t>
                      </a:r>
                      <a:endParaRPr lang="es-ES" dirty="0"/>
                    </a:p>
                    <a:p>
                      <a:pPr algn="ctr"/>
                      <a:r>
                        <a:rPr lang="es-ES" dirty="0"/>
                        <a:t>Reforma</a:t>
                      </a:r>
                      <a:r>
                        <a:rPr lang="es-ES" baseline="0" dirty="0"/>
                        <a:t> el SGSSS</a:t>
                      </a:r>
                      <a:endParaRPr lang="es-ES_tradn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LEY 1751 </a:t>
                      </a:r>
                      <a:r>
                        <a:rPr lang="es-ES_tradnl" baseline="0" dirty="0"/>
                        <a:t> de </a:t>
                      </a:r>
                      <a:r>
                        <a:rPr lang="es-ES_tradnl" dirty="0"/>
                        <a:t>2015</a:t>
                      </a:r>
                      <a:endParaRPr lang="es-ES" dirty="0"/>
                    </a:p>
                    <a:p>
                      <a:pPr algn="ctr"/>
                      <a:r>
                        <a:rPr lang="es-ES_tradnl" dirty="0"/>
                        <a:t>ESTATUTARIA SALUD</a:t>
                      </a:r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LEY 1757 de</a:t>
                      </a:r>
                      <a:r>
                        <a:rPr lang="es-ES_tradnl" baseline="0" dirty="0"/>
                        <a:t> </a:t>
                      </a:r>
                      <a:r>
                        <a:rPr lang="es-ES_tradnl" dirty="0"/>
                        <a:t>2015</a:t>
                      </a:r>
                      <a:endParaRPr lang="es-ES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ESTATUTARIA PARTICIPACION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236">
                <a:tc>
                  <a:txBody>
                    <a:bodyPr/>
                    <a:lstStyle/>
                    <a:p>
                      <a:r>
                        <a:rPr lang="es-ES_tradnl" sz="1200" b="1" kern="1200" dirty="0"/>
                        <a:t>TITULO VIII DE LOS USUARIOS DEL SISTEMA</a:t>
                      </a:r>
                    </a:p>
                    <a:p>
                      <a:r>
                        <a:rPr lang="es-ES_tradnl" sz="1200" b="1" kern="1200" dirty="0"/>
                        <a:t>Artículo</a:t>
                      </a:r>
                      <a:r>
                        <a:rPr lang="es-ES_tradnl" sz="1200" b="1" kern="1200" baseline="0" dirty="0"/>
                        <a:t> 136</a:t>
                      </a:r>
                      <a:r>
                        <a:rPr lang="es-ES_tradnl" sz="1200" b="1" kern="1200" dirty="0"/>
                        <a:t>:</a:t>
                      </a:r>
                      <a:r>
                        <a:rPr lang="es-ES_tradnl" sz="1200" b="1" kern="1200" baseline="0" dirty="0"/>
                        <a:t> POLÍTICA NACIONAL DE PARTICIPACIÓN SOCIAL: </a:t>
                      </a:r>
                      <a:r>
                        <a:rPr lang="es-ES_tradnl" sz="1200" b="0" kern="1200" baseline="0" dirty="0"/>
                        <a:t>El Ministerio de la Protección Social definirá la Política nacional de Participación Social que tendrá como objetivos:</a:t>
                      </a:r>
                      <a:endParaRPr lang="es-ES" sz="1200" b="0" kern="1200" dirty="0"/>
                    </a:p>
                    <a:p>
                      <a:pPr algn="just"/>
                      <a:r>
                        <a:rPr lang="es-ES" sz="1200" dirty="0"/>
                        <a:t>136.1. Fortalecer la capacidad ciudadana para intervenir en salud. </a:t>
                      </a:r>
                    </a:p>
                    <a:p>
                      <a:pPr algn="just"/>
                      <a:endParaRPr lang="es-ES" sz="1200" dirty="0"/>
                    </a:p>
                    <a:p>
                      <a:pPr algn="just"/>
                      <a:r>
                        <a:rPr lang="es-ES" sz="1200" kern="1200" dirty="0"/>
                        <a:t>136.2. Promover la cultura de la salud y el autocuidado,. </a:t>
                      </a:r>
                    </a:p>
                    <a:p>
                      <a:pPr algn="just"/>
                      <a:endParaRPr lang="es-ES" sz="1200" kern="1200" dirty="0"/>
                    </a:p>
                    <a:p>
                      <a:pPr algn="just"/>
                      <a:r>
                        <a:rPr lang="es-ES" sz="1200" kern="1200" dirty="0"/>
                        <a:t>136.3. Incentivar la veeduría de recursos del sector salud y el cumplimiento de los planes de beneficios.</a:t>
                      </a:r>
                    </a:p>
                    <a:p>
                      <a:pPr algn="just"/>
                      <a:endParaRPr lang="es-ES" sz="1200" kern="1200" dirty="0"/>
                    </a:p>
                    <a:p>
                      <a:pPr algn="just"/>
                      <a:r>
                        <a:rPr lang="es-ES" sz="1200" kern="1200" dirty="0"/>
                        <a:t> 136.4. Participar en la definición de la política.</a:t>
                      </a:r>
                    </a:p>
                    <a:p>
                      <a:pPr algn="just"/>
                      <a:endParaRPr lang="es-ES" sz="1200" kern="1200" dirty="0"/>
                    </a:p>
                    <a:p>
                      <a:pPr algn="just"/>
                      <a:r>
                        <a:rPr lang="es-ES" sz="1200" dirty="0"/>
                        <a:t> 136.5. Participar en los ejercidos de presupuestación participativa en salud. </a:t>
                      </a:r>
                    </a:p>
                    <a:p>
                      <a:pPr algn="just"/>
                      <a:endParaRPr lang="es-ES" sz="1200" dirty="0"/>
                    </a:p>
                    <a:p>
                      <a:pPr algn="just"/>
                      <a:r>
                        <a:rPr lang="es-ES" sz="1200" dirty="0"/>
                        <a:t>136.6. Defender el derecho de la salud y detectar temas cruciales para mejorar los niveles de satisfacción del usuario.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/>
                        <a:t>CAPÍTULO II</a:t>
                      </a:r>
                      <a:r>
                        <a:rPr lang="es-ES" sz="1100" b="1" kern="1200" baseline="0" dirty="0"/>
                        <a:t> GARANTIA Y MECANISMOS DE PROTECCIÓN DEL DERECHO FUNDAMENTAL A LA SALUD</a:t>
                      </a:r>
                    </a:p>
                    <a:p>
                      <a:endParaRPr lang="es-ES" sz="1100" kern="1200" dirty="0"/>
                    </a:p>
                    <a:p>
                      <a:pPr lvl="0"/>
                      <a:r>
                        <a:rPr lang="es-ES" sz="1200" b="1" dirty="0"/>
                        <a:t>Artículo 12</a:t>
                      </a:r>
                      <a:r>
                        <a:rPr lang="es-ES" sz="1200" dirty="0"/>
                        <a:t>. El derecho fundamental a la salud comprende el derecho de las personas a participar en las decisiones adoptadas por los agentes del Sistema de Salud. Este derecho incluye </a:t>
                      </a:r>
                      <a:r>
                        <a:rPr lang="es-ES" sz="1200" baseline="0" dirty="0"/>
                        <a:t> </a:t>
                      </a:r>
                      <a:r>
                        <a:rPr lang="es-ES" sz="1200" b="1" baseline="0" dirty="0"/>
                        <a:t>participar en</a:t>
                      </a:r>
                      <a:r>
                        <a:rPr lang="es-ES" sz="1200" dirty="0"/>
                        <a:t>:</a:t>
                      </a:r>
                    </a:p>
                    <a:p>
                      <a:pPr lvl="0"/>
                      <a:endParaRPr lang="es-ES" sz="1200" dirty="0"/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kern="1200" dirty="0"/>
                        <a:t>La formulación de la política de salud y en los planes para su implementación;</a:t>
                      </a:r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baseline="0" dirty="0"/>
                        <a:t>L</a:t>
                      </a:r>
                      <a:r>
                        <a:rPr lang="es-ES" sz="1200" dirty="0"/>
                        <a:t>as instancias de deliberación, veeduría y seguimiento del    Sistema;</a:t>
                      </a:r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kern="1200" baseline="0" dirty="0"/>
                        <a:t>L</a:t>
                      </a:r>
                      <a:r>
                        <a:rPr lang="es-ES" sz="1200" kern="1200" dirty="0"/>
                        <a:t>os programas de promoción y prevención;</a:t>
                      </a:r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baseline="0" dirty="0"/>
                        <a:t>L</a:t>
                      </a:r>
                      <a:r>
                        <a:rPr lang="es-ES" sz="1200" dirty="0"/>
                        <a:t>as decisiones de inclusión o exclusión de servicios y tecnologías; </a:t>
                      </a:r>
                      <a:endParaRPr lang="es-ES" sz="1200" kern="1200" baseline="0" dirty="0"/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kern="1200" baseline="0" dirty="0"/>
                        <a:t>L</a:t>
                      </a:r>
                      <a:r>
                        <a:rPr lang="es-ES" sz="1200" kern="1200" dirty="0"/>
                        <a:t>os procesos de definición de prioridades de salud;</a:t>
                      </a:r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kern="1200" dirty="0"/>
                        <a:t>Decisiones que puedan significar una limitación o restricción: en las condiciones de acceso a establecimientos de salud;</a:t>
                      </a:r>
                    </a:p>
                    <a:p>
                      <a:pPr marL="228600" lvl="0" indent="-228600">
                        <a:buAutoNum type="alphaLcParenR"/>
                      </a:pPr>
                      <a:r>
                        <a:rPr lang="es-ES" sz="1200" kern="1200" dirty="0"/>
                        <a:t>La evaluación de los resultados de las políticas de salud</a:t>
                      </a:r>
                      <a:endParaRPr lang="es-ES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/>
                        <a:t>ARTICULO</a:t>
                      </a:r>
                      <a:r>
                        <a:rPr lang="es-ES" sz="1200" b="1" baseline="0" dirty="0"/>
                        <a:t> 1. Objeto. </a:t>
                      </a:r>
                      <a:r>
                        <a:rPr lang="es-ES" sz="1200" b="0" baseline="0" dirty="0"/>
                        <a:t>Promover, proteger y garantizar las modalidades del derecho a participar en la vida política, administrativa, económica, social y cultural, y así mismo a controlar el poder político.</a:t>
                      </a:r>
                    </a:p>
                    <a:p>
                      <a:endParaRPr lang="es-ES" sz="1200" b="0" baseline="0" dirty="0"/>
                    </a:p>
                    <a:p>
                      <a:r>
                        <a:rPr lang="es-ES" sz="1200" b="1" baseline="0" dirty="0"/>
                        <a:t>ARTICULO 2. </a:t>
                      </a:r>
                      <a:r>
                        <a:rPr lang="es-ES" sz="1200" b="0" baseline="0" dirty="0"/>
                        <a:t>Todo plan de desarrollo debe incluir medidas encaminadas a promover la participación de las personas en las decisiones que los afectan y el apoyo a las diferentes formas de organización de la sociedad. De igual manera </a:t>
                      </a:r>
                      <a:r>
                        <a:rPr lang="es-ES" sz="1200" b="1" baseline="0" dirty="0"/>
                        <a:t>los planes de gestión</a:t>
                      </a:r>
                      <a:r>
                        <a:rPr lang="es-ES" sz="1200" b="0" baseline="0" dirty="0"/>
                        <a:t>, harán explicita la forma como se facilitará y promoverá la participación de las personas en os asuntos de su competencia.</a:t>
                      </a:r>
                    </a:p>
                    <a:p>
                      <a:endParaRPr lang="es-ES" sz="1200" b="0" baseline="0" dirty="0"/>
                    </a:p>
                    <a:p>
                      <a:r>
                        <a:rPr lang="es-ES" sz="1200" b="0" baseline="0" dirty="0"/>
                        <a:t>TITULO IV DE LA RENDICIÓN DE CUENTAS</a:t>
                      </a:r>
                    </a:p>
                    <a:p>
                      <a:r>
                        <a:rPr lang="es-ES" sz="1200" b="0" baseline="0" dirty="0"/>
                        <a:t>TITULO V DEL CONTROL SOCIAL A LO PÚBLICO</a:t>
                      </a:r>
                    </a:p>
                    <a:p>
                      <a:r>
                        <a:rPr lang="es-ES" sz="1200" b="0" baseline="0" dirty="0"/>
                        <a:t>TITULO VII DE LA COORDINACIÓN Y PROMOCIÓN DE LA PARTICIPACIÓN</a:t>
                      </a:r>
                      <a:endParaRPr lang="es-ES" sz="12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2">
            <a:extLst>
              <a:ext uri="{FF2B5EF4-FFF2-40B4-BE49-F238E27FC236}">
                <a16:creationId xmlns:a16="http://schemas.microsoft.com/office/drawing/2014/main" id="{5298F208-8D11-9B49-A45C-D43E400D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5368835"/>
            <a:ext cx="6675120" cy="1182564"/>
          </a:xfrm>
        </p:spPr>
        <p:txBody>
          <a:bodyPr>
            <a:normAutofit/>
          </a:bodyPr>
          <a:lstStyle/>
          <a:p>
            <a:pPr lvl="0"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O" sz="3100" b="1" dirty="0">
                <a:latin typeface="Arial" panose="020B0604020202020204" pitchFamily="34" charset="0"/>
                <a:cs typeface="Arial" panose="020B0604020202020204" pitchFamily="34" charset="0"/>
              </a:rPr>
              <a:t>Marco Normativo PPSS</a:t>
            </a:r>
            <a:br>
              <a:rPr lang="es-CO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b="1" dirty="0">
                <a:latin typeface="Arial" panose="020B0604020202020204" pitchFamily="34" charset="0"/>
                <a:cs typeface="Arial" panose="020B0604020202020204" pitchFamily="34" charset="0"/>
              </a:rPr>
              <a:t> Resolución 2063 de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0173A9-0FDB-4B28-9623-67F3E4EC2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90" y="5710388"/>
            <a:ext cx="1703980" cy="89314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774" y="5316587"/>
            <a:ext cx="2072849" cy="133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6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8464" y="4414571"/>
            <a:ext cx="2386669" cy="238666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D62441B-A71A-7B4B-99EC-D3FD5358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48" y="4350187"/>
            <a:ext cx="2136342" cy="222031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23C3610-6C7A-0E47-9FEE-D865B6F1CE5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248036-0396-E246-B47B-4A035952A61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9D86707-B69B-9449-B027-000287BFB44E}"/>
              </a:ext>
            </a:extLst>
          </p:cNvPr>
          <p:cNvSpPr/>
          <p:nvPr/>
        </p:nvSpPr>
        <p:spPr>
          <a:xfrm>
            <a:off x="4153988" y="556957"/>
            <a:ext cx="5934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accent1"/>
                </a:solidFill>
              </a:rPr>
              <a:t>ALCANCE DE LA PPSS</a:t>
            </a:r>
            <a:endParaRPr lang="es-CO" sz="3200" dirty="0">
              <a:solidFill>
                <a:schemeClr val="accent1"/>
              </a:solidFill>
            </a:endParaRPr>
          </a:p>
        </p:txBody>
      </p:sp>
      <p:sp>
        <p:nvSpPr>
          <p:cNvPr id="12" name="1 CuadroTexto">
            <a:extLst>
              <a:ext uri="{FF2B5EF4-FFF2-40B4-BE49-F238E27FC236}">
                <a16:creationId xmlns:a16="http://schemas.microsoft.com/office/drawing/2014/main" id="{C39F34C3-0A0B-4441-ABC2-1A9FC9DBB816}"/>
              </a:ext>
            </a:extLst>
          </p:cNvPr>
          <p:cNvSpPr txBox="1"/>
          <p:nvPr/>
        </p:nvSpPr>
        <p:spPr>
          <a:xfrm>
            <a:off x="399378" y="1161507"/>
            <a:ext cx="11393243" cy="501675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s-CO" sz="5000" dirty="0"/>
              <a:t>Reconoce  la </a:t>
            </a:r>
            <a:r>
              <a:rPr lang="es-CO" sz="5000" dirty="0">
                <a:solidFill>
                  <a:schemeClr val="accent1"/>
                </a:solidFill>
              </a:rPr>
              <a:t>Participación como derecho fundamental vinculado con el derecho fundamental a la salud.</a:t>
            </a:r>
            <a:r>
              <a:rPr lang="es-CO" sz="5000" dirty="0"/>
              <a:t> Estado garante y la ciudadanía hace parte de su construcción. Cobija a todo el territorio nacional y a </a:t>
            </a:r>
            <a:r>
              <a:rPr lang="es-CO" sz="5000" dirty="0">
                <a:solidFill>
                  <a:schemeClr val="accent1"/>
                </a:solidFill>
              </a:rPr>
              <a:t>todos los integrantes del Sistema.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9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841" y="5601060"/>
            <a:ext cx="2517155" cy="11278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23C3610-6C7A-0E47-9FEE-D865B6F1CE5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248036-0396-E246-B47B-4A035952A61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A644B502-7B4B-E246-83D8-3B2934DF76BD}"/>
              </a:ext>
            </a:extLst>
          </p:cNvPr>
          <p:cNvSpPr txBox="1">
            <a:spLocks/>
          </p:cNvSpPr>
          <p:nvPr/>
        </p:nvSpPr>
        <p:spPr>
          <a:xfrm>
            <a:off x="397565" y="718872"/>
            <a:ext cx="11541886" cy="9241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669900"/>
            </a:solidFill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/>
              <a:t>DEFICIENTE PARTICIPACION DE LA CIUDADANÍA EN LOS PROCESOS DE GESTION PUBLICA EN SALUD, SIN INCIDIR EN LAS DECISIONES PARA EL CUMPLIMIENTO DEL DERECHO FUNDAMENTAL A LA SALUD</a:t>
            </a:r>
            <a:endParaRPr lang="es-CO" sz="2000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EA344B79-FE62-E341-BCAC-E715468B2CB6}"/>
              </a:ext>
            </a:extLst>
          </p:cNvPr>
          <p:cNvSpPr txBox="1">
            <a:spLocks/>
          </p:cNvSpPr>
          <p:nvPr/>
        </p:nvSpPr>
        <p:spPr>
          <a:xfrm>
            <a:off x="-15699" y="-287383"/>
            <a:ext cx="10857870" cy="109112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/>
              <a:t>MARCO SITUACIONAL</a:t>
            </a:r>
          </a:p>
        </p:txBody>
      </p:sp>
      <p:sp>
        <p:nvSpPr>
          <p:cNvPr id="12" name="1 Rectángulo">
            <a:extLst>
              <a:ext uri="{FF2B5EF4-FFF2-40B4-BE49-F238E27FC236}">
                <a16:creationId xmlns:a16="http://schemas.microsoft.com/office/drawing/2014/main" id="{5EBDAC19-9A5F-F042-B00F-95C3AF14ED84}"/>
              </a:ext>
            </a:extLst>
          </p:cNvPr>
          <p:cNvSpPr/>
          <p:nvPr/>
        </p:nvSpPr>
        <p:spPr>
          <a:xfrm>
            <a:off x="328004" y="2108587"/>
            <a:ext cx="2056567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2000" dirty="0">
                <a:solidFill>
                  <a:prstClr val="black"/>
                </a:solidFill>
              </a:rPr>
              <a:t>Institu</a:t>
            </a:r>
            <a:r>
              <a:rPr lang="es-CO" sz="2000" b="1" dirty="0">
                <a:solidFill>
                  <a:prstClr val="black"/>
                </a:solidFill>
              </a:rPr>
              <a:t>c</a:t>
            </a:r>
            <a:r>
              <a:rPr lang="es-CO" sz="2000" dirty="0">
                <a:solidFill>
                  <a:prstClr val="black"/>
                </a:solidFill>
              </a:rPr>
              <a:t>ionalidad débil para promover y fortalecer la participación social en salud. No se asume la participación como fundamental para el derecho a la salud</a:t>
            </a:r>
          </a:p>
        </p:txBody>
      </p:sp>
      <p:sp>
        <p:nvSpPr>
          <p:cNvPr id="17" name="7 Rectángulo">
            <a:extLst>
              <a:ext uri="{FF2B5EF4-FFF2-40B4-BE49-F238E27FC236}">
                <a16:creationId xmlns:a16="http://schemas.microsoft.com/office/drawing/2014/main" id="{D971EE5B-2A7B-A84A-8B20-C37E9E97EF36}"/>
              </a:ext>
            </a:extLst>
          </p:cNvPr>
          <p:cNvSpPr/>
          <p:nvPr/>
        </p:nvSpPr>
        <p:spPr>
          <a:xfrm>
            <a:off x="9963800" y="3633248"/>
            <a:ext cx="1766646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CO" sz="2000" dirty="0">
                <a:ea typeface="Calibri"/>
                <a:cs typeface="Times New Roman"/>
              </a:rPr>
              <a:t>Planeación participativa en salud deficiente</a:t>
            </a:r>
          </a:p>
          <a:p>
            <a:pPr algn="ctr">
              <a:spcAft>
                <a:spcPts val="0"/>
              </a:spcAft>
            </a:pPr>
            <a:r>
              <a:rPr lang="es-CO" sz="20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BB1CD864-1B10-4F4F-B8A4-2BAD38205C25}"/>
              </a:ext>
            </a:extLst>
          </p:cNvPr>
          <p:cNvSpPr/>
          <p:nvPr/>
        </p:nvSpPr>
        <p:spPr>
          <a:xfrm>
            <a:off x="2961579" y="2738738"/>
            <a:ext cx="1779113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2000" dirty="0">
                <a:solidFill>
                  <a:prstClr val="black"/>
                </a:solidFill>
              </a:rPr>
              <a:t>Procesos participativos débiles que  fragmentan a las poblaciones en lugar de aglutinarlas a la luz del derecho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6C0FFA5D-177C-3C48-BAC9-D2F811B970CC}"/>
              </a:ext>
            </a:extLst>
          </p:cNvPr>
          <p:cNvSpPr/>
          <p:nvPr/>
        </p:nvSpPr>
        <p:spPr>
          <a:xfrm>
            <a:off x="5108970" y="3183796"/>
            <a:ext cx="205913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CO" sz="2000" dirty="0">
                <a:ea typeface="Calibri"/>
                <a:cs typeface="Times New Roman"/>
              </a:rPr>
              <a:t>Visión de la salud limitada al Sistema, a la enfermedad y a los servicios. No se asume la salud como bien público</a:t>
            </a: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FCD31432-39AE-8E4E-8DB2-5B843C35BC52}"/>
              </a:ext>
            </a:extLst>
          </p:cNvPr>
          <p:cNvSpPr/>
          <p:nvPr/>
        </p:nvSpPr>
        <p:spPr>
          <a:xfrm>
            <a:off x="7536385" y="2946878"/>
            <a:ext cx="205913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2000" dirty="0">
                <a:solidFill>
                  <a:prstClr val="black"/>
                </a:solidFill>
              </a:rPr>
              <a:t>Veedurías con bajo impacto en el control por problemas en acceso, interpretación y análisis de la información </a:t>
            </a:r>
          </a:p>
        </p:txBody>
      </p:sp>
      <p:sp>
        <p:nvSpPr>
          <p:cNvPr id="21" name="10 Flecha abajo">
            <a:extLst>
              <a:ext uri="{FF2B5EF4-FFF2-40B4-BE49-F238E27FC236}">
                <a16:creationId xmlns:a16="http://schemas.microsoft.com/office/drawing/2014/main" id="{62D5253E-DAB3-2343-A08E-1AE12C09B681}"/>
              </a:ext>
            </a:extLst>
          </p:cNvPr>
          <p:cNvSpPr/>
          <p:nvPr/>
        </p:nvSpPr>
        <p:spPr>
          <a:xfrm rot="10800000">
            <a:off x="888272" y="1643027"/>
            <a:ext cx="888276" cy="4655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18 Flecha abajo">
            <a:extLst>
              <a:ext uri="{FF2B5EF4-FFF2-40B4-BE49-F238E27FC236}">
                <a16:creationId xmlns:a16="http://schemas.microsoft.com/office/drawing/2014/main" id="{CC96471F-7684-6541-A99D-97AF43D08DB9}"/>
              </a:ext>
            </a:extLst>
          </p:cNvPr>
          <p:cNvSpPr/>
          <p:nvPr/>
        </p:nvSpPr>
        <p:spPr>
          <a:xfrm rot="10800000">
            <a:off x="3347829" y="1747527"/>
            <a:ext cx="649403" cy="70829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19 Flecha abajo">
            <a:extLst>
              <a:ext uri="{FF2B5EF4-FFF2-40B4-BE49-F238E27FC236}">
                <a16:creationId xmlns:a16="http://schemas.microsoft.com/office/drawing/2014/main" id="{3D026409-E038-1947-9662-699CD1A19495}"/>
              </a:ext>
            </a:extLst>
          </p:cNvPr>
          <p:cNvSpPr/>
          <p:nvPr/>
        </p:nvSpPr>
        <p:spPr>
          <a:xfrm rot="10800000">
            <a:off x="5722664" y="1747526"/>
            <a:ext cx="704261" cy="13056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0 Flecha abajo">
            <a:extLst>
              <a:ext uri="{FF2B5EF4-FFF2-40B4-BE49-F238E27FC236}">
                <a16:creationId xmlns:a16="http://schemas.microsoft.com/office/drawing/2014/main" id="{05B2CBAA-CC2C-2D49-9275-5607D2244919}"/>
              </a:ext>
            </a:extLst>
          </p:cNvPr>
          <p:cNvSpPr/>
          <p:nvPr/>
        </p:nvSpPr>
        <p:spPr>
          <a:xfrm rot="10800000">
            <a:off x="7943348" y="1867214"/>
            <a:ext cx="782934" cy="788252"/>
          </a:xfrm>
          <a:prstGeom prst="downArrow">
            <a:avLst>
              <a:gd name="adj1" fmla="val 36652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1 Flecha abajo">
            <a:extLst>
              <a:ext uri="{FF2B5EF4-FFF2-40B4-BE49-F238E27FC236}">
                <a16:creationId xmlns:a16="http://schemas.microsoft.com/office/drawing/2014/main" id="{73A5BCAC-E1C3-8847-94A6-B6B18B9ACEA1}"/>
              </a:ext>
            </a:extLst>
          </p:cNvPr>
          <p:cNvSpPr/>
          <p:nvPr/>
        </p:nvSpPr>
        <p:spPr>
          <a:xfrm rot="10800000">
            <a:off x="10528957" y="1875806"/>
            <a:ext cx="582988" cy="14938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4DB0F6-7D7E-4273-8D9F-066E4C78D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016" y="5838782"/>
            <a:ext cx="1707028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4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906" y="5713642"/>
            <a:ext cx="2190354" cy="114435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23C3610-6C7A-0E47-9FEE-D865B6F1CE5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248036-0396-E246-B47B-4A035952A61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9" name="2 Pergamino vertical">
            <a:extLst>
              <a:ext uri="{FF2B5EF4-FFF2-40B4-BE49-F238E27FC236}">
                <a16:creationId xmlns:a16="http://schemas.microsoft.com/office/drawing/2014/main" id="{31AFD8BB-FA2A-9A43-BF8E-0BD900B7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19200"/>
            <a:ext cx="10664687" cy="4437681"/>
          </a:xfrm>
          <a:prstGeom prst="verticalScroll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marL="0" indent="0" algn="ctr">
              <a:buNone/>
            </a:pPr>
            <a:r>
              <a:rPr lang="es-CO" sz="8200" b="1" dirty="0"/>
              <a:t>DESDE LA PPSS SE ENTIENDE LA PARTICIPACIÓN  SOCIAL COMO UN DERECHO VINCULADO CON EL DERECHO HUMANO FUNDAMENTAL A LA SALUD</a:t>
            </a:r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endParaRPr lang="es-CO" sz="2400" b="1" dirty="0"/>
          </a:p>
        </p:txBody>
      </p:sp>
      <p:sp>
        <p:nvSpPr>
          <p:cNvPr id="10" name="1 CuadroTexto">
            <a:extLst>
              <a:ext uri="{FF2B5EF4-FFF2-40B4-BE49-F238E27FC236}">
                <a16:creationId xmlns:a16="http://schemas.microsoft.com/office/drawing/2014/main" id="{F9F0162E-44D1-EE46-B57A-3270168CD488}"/>
              </a:ext>
            </a:extLst>
          </p:cNvPr>
          <p:cNvSpPr txBox="1"/>
          <p:nvPr/>
        </p:nvSpPr>
        <p:spPr>
          <a:xfrm>
            <a:off x="1787830" y="339634"/>
            <a:ext cx="879308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CO" sz="3600" b="1" dirty="0">
                <a:solidFill>
                  <a:prstClr val="black"/>
                </a:solidFill>
                <a:latin typeface="Arial"/>
                <a:cs typeface="Arial"/>
              </a:rPr>
              <a:t>MARCO CONCEPTUAL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9F8A24-121F-4E71-8D07-E39070A41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89" y="5911147"/>
            <a:ext cx="1707028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3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401" y="5274366"/>
            <a:ext cx="1788401" cy="136513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129991"/>
            <a:ext cx="10515600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>
                <a:latin typeface="+mn-lt"/>
              </a:rPr>
              <a:t>EJES ESTRATEGICOS PPSS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8257EC07-804F-2440-994C-B8E3EB05695F}"/>
              </a:ext>
            </a:extLst>
          </p:cNvPr>
          <p:cNvSpPr txBox="1">
            <a:spLocks/>
          </p:cNvSpPr>
          <p:nvPr/>
        </p:nvSpPr>
        <p:spPr>
          <a:xfrm>
            <a:off x="397565" y="694144"/>
            <a:ext cx="11684586" cy="1288517"/>
          </a:xfrm>
          <a:prstGeom prst="rect">
            <a:avLst/>
          </a:prstGeom>
          <a:solidFill>
            <a:schemeClr val="accent5"/>
          </a:solidFill>
          <a:ln>
            <a:solidFill>
              <a:srgbClr val="669900"/>
            </a:solidFill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solidFill>
                  <a:schemeClr val="bg1"/>
                </a:solidFill>
              </a:rPr>
              <a:t>CIUDADANÍA PARTICIPANDO EN LOS PROCESOS DE GESTION PUBLICA EN SALUD E INCIDIENDO EN LAS DECISIONES PARA EL CUMPLIMIENTO DEL DERECHO FUNDAMENTAL A LA SALUD</a:t>
            </a:r>
          </a:p>
        </p:txBody>
      </p:sp>
      <p:sp>
        <p:nvSpPr>
          <p:cNvPr id="12" name="1 Rectángulo">
            <a:extLst>
              <a:ext uri="{FF2B5EF4-FFF2-40B4-BE49-F238E27FC236}">
                <a16:creationId xmlns:a16="http://schemas.microsoft.com/office/drawing/2014/main" id="{F3AED0CF-FE50-2743-8F0C-97CB918B8AB5}"/>
              </a:ext>
            </a:extLst>
          </p:cNvPr>
          <p:cNvSpPr/>
          <p:nvPr/>
        </p:nvSpPr>
        <p:spPr>
          <a:xfrm>
            <a:off x="468857" y="2134712"/>
            <a:ext cx="2494247" cy="33855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algn="ctr">
              <a:defRPr/>
            </a:pPr>
            <a:r>
              <a:rPr lang="es-CO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institucional,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capacidades institucionales para la garantía del derecho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Recursos técnicos, logísticos, operativos financieros y humanos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2000" dirty="0"/>
          </a:p>
        </p:txBody>
      </p:sp>
      <p:sp>
        <p:nvSpPr>
          <p:cNvPr id="13" name="2 Rectángulo">
            <a:extLst>
              <a:ext uri="{FF2B5EF4-FFF2-40B4-BE49-F238E27FC236}">
                <a16:creationId xmlns:a16="http://schemas.microsoft.com/office/drawing/2014/main" id="{C2E40ECC-4AF3-3749-822B-4EFB5B5F6376}"/>
              </a:ext>
            </a:extLst>
          </p:cNvPr>
          <p:cNvSpPr/>
          <p:nvPr/>
        </p:nvSpPr>
        <p:spPr>
          <a:xfrm>
            <a:off x="3155071" y="2061039"/>
            <a:ext cx="2222092" cy="4739759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s-C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Empoderamiento de la ciudadanía y de las organizaciones sociales en salud, 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dotar de herramientas a las organizaciones,  para impulsar su incidencia, exigencia y decisión en el marco de la gestión de las políticas, planes y programas en  salud</a:t>
            </a:r>
            <a:endParaRPr lang="es-CO" dirty="0"/>
          </a:p>
        </p:txBody>
      </p:sp>
      <p:sp>
        <p:nvSpPr>
          <p:cNvPr id="14" name="4 Rectángulo">
            <a:extLst>
              <a:ext uri="{FF2B5EF4-FFF2-40B4-BE49-F238E27FC236}">
                <a16:creationId xmlns:a16="http://schemas.microsoft.com/office/drawing/2014/main" id="{F43174EE-0144-434C-A66B-73580D9EFBA6}"/>
              </a:ext>
            </a:extLst>
          </p:cNvPr>
          <p:cNvSpPr/>
          <p:nvPr/>
        </p:nvSpPr>
        <p:spPr>
          <a:xfrm>
            <a:off x="5568050" y="2167569"/>
            <a:ext cx="2065337" cy="4401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s-CO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Impulso a la cultura de la salud, 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Apropiación de la ciudadanía en el ejercicio del cuidado y del autocuidado como elemento esencial para el cumplimiento del derecho a la salud</a:t>
            </a:r>
            <a:endParaRPr lang="es-CO" sz="2000" dirty="0"/>
          </a:p>
        </p:txBody>
      </p:sp>
      <p:sp>
        <p:nvSpPr>
          <p:cNvPr id="15" name="4 Rectángulo">
            <a:extLst>
              <a:ext uri="{FF2B5EF4-FFF2-40B4-BE49-F238E27FC236}">
                <a16:creationId xmlns:a16="http://schemas.microsoft.com/office/drawing/2014/main" id="{1393151D-F2DF-8641-A306-31D66930F260}"/>
              </a:ext>
            </a:extLst>
          </p:cNvPr>
          <p:cNvSpPr/>
          <p:nvPr/>
        </p:nvSpPr>
        <p:spPr>
          <a:xfrm>
            <a:off x="7797377" y="2167569"/>
            <a:ext cx="1788400" cy="2585323"/>
          </a:xfrm>
          <a:prstGeom prst="rect">
            <a:avLst/>
          </a:prstGeom>
          <a:solidFill>
            <a:srgbClr val="AA869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algn="ctr">
              <a:defRPr/>
            </a:pPr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social en salud,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Control ciudadano sobre recursos, instituciones y actores del SGSSS, </a:t>
            </a:r>
            <a:endParaRPr lang="es-CO" dirty="0"/>
          </a:p>
        </p:txBody>
      </p:sp>
      <p:sp>
        <p:nvSpPr>
          <p:cNvPr id="16" name="4 Rectángulo">
            <a:extLst>
              <a:ext uri="{FF2B5EF4-FFF2-40B4-BE49-F238E27FC236}">
                <a16:creationId xmlns:a16="http://schemas.microsoft.com/office/drawing/2014/main" id="{D5562512-0617-9048-AD51-872B7E2A6BAE}"/>
              </a:ext>
            </a:extLst>
          </p:cNvPr>
          <p:cNvSpPr/>
          <p:nvPr/>
        </p:nvSpPr>
        <p:spPr>
          <a:xfrm>
            <a:off x="9749768" y="2044203"/>
            <a:ext cx="2222092" cy="4801314"/>
          </a:xfrm>
          <a:prstGeom prst="rect">
            <a:avLst/>
          </a:prstGeom>
          <a:solidFill>
            <a:srgbClr val="5CD6D3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>
              <a:defRPr/>
            </a:pPr>
            <a:r>
              <a:rPr lang="es-C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Gestión y garantía en salud con participación en procesos de decisión, </a:t>
            </a:r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apropiación ciudadana de instrumentos de gestión del sector para impulsar la definición, implantación y control de políticas, programas, proyectos y servicios de salud.</a:t>
            </a:r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50257D-6649-4ED1-AF56-43C3EC253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960613"/>
            <a:ext cx="1471719" cy="76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9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D62441B-A71A-7B4B-99EC-D3FD5358A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77" y="4766667"/>
            <a:ext cx="1745406" cy="1814015"/>
          </a:xfrm>
          <a:prstGeom prst="rect">
            <a:avLst/>
          </a:prstGeom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3A58A587-8461-5142-9F2F-320E4FD59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746055"/>
              </p:ext>
            </p:extLst>
          </p:nvPr>
        </p:nvGraphicFramePr>
        <p:xfrm>
          <a:off x="109849" y="1"/>
          <a:ext cx="11878951" cy="6747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920" y="19779"/>
            <a:ext cx="3749298" cy="2183312"/>
          </a:xfrm>
        </p:spPr>
        <p:txBody>
          <a:bodyPr>
            <a:normAutofit/>
          </a:bodyPr>
          <a:lstStyle/>
          <a:p>
            <a:pPr algn="ctr"/>
            <a:r>
              <a:rPr lang="es-CO" sz="5000" b="1" dirty="0"/>
              <a:t>ESTRATEGIAS </a:t>
            </a:r>
            <a:br>
              <a:rPr lang="es-CO" sz="5000" b="1" dirty="0"/>
            </a:br>
            <a:r>
              <a:rPr lang="es-CO" sz="5000" b="1" dirty="0"/>
              <a:t>OPERATIVAS</a:t>
            </a:r>
            <a:br>
              <a:rPr lang="es-CO" sz="5000" b="1" dirty="0"/>
            </a:br>
            <a:r>
              <a:rPr lang="es-CO" sz="5000" b="1" dirty="0"/>
              <a:t>PPSS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B2D360-744C-8F47-9CF5-8CF094812B77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3A9D848-909A-A048-86FA-56BDDB0DFD5C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0CFE328-7C25-9D41-BA88-A240AB069B1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4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98124" y="11915776"/>
          <a:ext cx="11369998" cy="1006775"/>
        </p:xfrm>
        <a:graphic>
          <a:graphicData uri="http://schemas.openxmlformats.org/drawingml/2006/table">
            <a:tbl>
              <a:tblPr/>
              <a:tblGrid>
                <a:gridCol w="43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3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8291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3877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850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006775"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ES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CO" sz="900" b="0" i="0" dirty="0">
                        <a:solidFill>
                          <a:srgbClr val="073763"/>
                        </a:solidFill>
                        <a:effectLst/>
                      </a:endParaRPr>
                    </a:p>
                  </a:txBody>
                  <a:tcPr marL="35881" marR="35881" marT="17941" marB="17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75150" y="1477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5">
            <a:extLst>
              <a:ext uri="{FF2B5EF4-FFF2-40B4-BE49-F238E27FC236}">
                <a16:creationId xmlns:a16="http://schemas.microsoft.com/office/drawing/2014/main" id="{0D62441B-A71A-7B4B-99EC-D3FD5358A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25" y="5203366"/>
            <a:ext cx="2450815" cy="1345368"/>
          </a:xfrm>
          <a:prstGeom prst="rect">
            <a:avLst/>
          </a:prstGeom>
        </p:spPr>
      </p:pic>
      <p:pic>
        <p:nvPicPr>
          <p:cNvPr id="8" name="Imagen 4">
            <a:extLst>
              <a:ext uri="{FF2B5EF4-FFF2-40B4-BE49-F238E27FC236}">
                <a16:creationId xmlns:a16="http://schemas.microsoft.com/office/drawing/2014/main" id="{F947BF10-5441-4445-8F56-B856A1435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464" y="5336126"/>
            <a:ext cx="2386669" cy="134536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B1A3341-D161-3C4B-88C8-2502CD9F0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200" y="-133342"/>
            <a:ext cx="12363450" cy="6880412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801A2518-3CD6-4DD6-B6F2-957123DE6A2C}"/>
              </a:ext>
            </a:extLst>
          </p:cNvPr>
          <p:cNvSpPr/>
          <p:nvPr/>
        </p:nvSpPr>
        <p:spPr>
          <a:xfrm>
            <a:off x="9118464" y="1697738"/>
            <a:ext cx="1193334" cy="1054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highlight>
                  <a:srgbClr val="FFFF00"/>
                </a:highlight>
              </a:rPr>
              <a:t>EJE 1. </a:t>
            </a:r>
            <a:r>
              <a:rPr lang="es-MX" sz="1100" dirty="0"/>
              <a:t>Fortalecimiento institucional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3F351DC-0220-412F-B205-CEDB05C082FF}"/>
              </a:ext>
            </a:extLst>
          </p:cNvPr>
          <p:cNvSpPr/>
          <p:nvPr/>
        </p:nvSpPr>
        <p:spPr>
          <a:xfrm>
            <a:off x="9990030" y="1749487"/>
            <a:ext cx="1306620" cy="1054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highlight>
                  <a:srgbClr val="FFFF00"/>
                </a:highlight>
              </a:rPr>
              <a:t>EJE 2.</a:t>
            </a:r>
            <a:r>
              <a:rPr lang="es-CO" sz="11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Empoderamiento de la ciudadanía y de las organizaciones sociales en salud</a:t>
            </a:r>
            <a:r>
              <a:rPr lang="es-MX" sz="800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0261AA0-4563-4BAC-8E42-B4D966A73E26}"/>
              </a:ext>
            </a:extLst>
          </p:cNvPr>
          <p:cNvSpPr/>
          <p:nvPr/>
        </p:nvSpPr>
        <p:spPr>
          <a:xfrm>
            <a:off x="8715707" y="2627918"/>
            <a:ext cx="1392345" cy="105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highlight>
                  <a:srgbClr val="FFFF00"/>
                </a:highlight>
              </a:rPr>
              <a:t>EJE  3.. </a:t>
            </a:r>
            <a:r>
              <a:rPr lang="es-MX" sz="1100" dirty="0"/>
              <a:t>Impulso a la cultura de la salud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1D34068-EF6A-4784-9860-6B710A21F77D}"/>
              </a:ext>
            </a:extLst>
          </p:cNvPr>
          <p:cNvSpPr/>
          <p:nvPr/>
        </p:nvSpPr>
        <p:spPr>
          <a:xfrm>
            <a:off x="9652684" y="3018497"/>
            <a:ext cx="1143000" cy="108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highlight>
                  <a:srgbClr val="FFFF00"/>
                </a:highlight>
              </a:rPr>
              <a:t>EJE 4.</a:t>
            </a:r>
            <a:r>
              <a:rPr lang="es-MX" sz="1100" dirty="0"/>
              <a:t> control social en salud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E32EAEA-6744-4607-86F9-B68683AC34F1}"/>
              </a:ext>
            </a:extLst>
          </p:cNvPr>
          <p:cNvSpPr/>
          <p:nvPr/>
        </p:nvSpPr>
        <p:spPr>
          <a:xfrm>
            <a:off x="10510809" y="2606751"/>
            <a:ext cx="1306619" cy="105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EJE 5</a:t>
            </a:r>
            <a:r>
              <a:rPr lang="es-MX" sz="1000" dirty="0"/>
              <a:t>.  gestión y garantía en salud con participación </a:t>
            </a:r>
            <a:r>
              <a:rPr lang="es-MX" sz="1100" dirty="0"/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2107899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1042</Words>
  <Application>Microsoft Office PowerPoint</Application>
  <PresentationFormat>Panorámica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Times New Roman</vt:lpstr>
      <vt:lpstr>Tema de Office</vt:lpstr>
      <vt:lpstr>Presentación de PowerPoint</vt:lpstr>
      <vt:lpstr>Presentación de PowerPoint</vt:lpstr>
      <vt:lpstr> Marco Normativo PPSS  Resolución 2063 de 2017</vt:lpstr>
      <vt:lpstr>Presentación de PowerPoint</vt:lpstr>
      <vt:lpstr>Presentación de PowerPoint</vt:lpstr>
      <vt:lpstr>Presentación de PowerPoint</vt:lpstr>
      <vt:lpstr>EJES ESTRATEGICOS PPSS</vt:lpstr>
      <vt:lpstr>ESTRATEGIAS  OPERATIVAS PPSS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SIAU</dc:creator>
  <cp:lastModifiedBy>SIAU</cp:lastModifiedBy>
  <cp:revision>7</cp:revision>
  <dcterms:created xsi:type="dcterms:W3CDTF">2023-06-15T19:47:42Z</dcterms:created>
  <dcterms:modified xsi:type="dcterms:W3CDTF">2023-07-14T15:13:43Z</dcterms:modified>
</cp:coreProperties>
</file>